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59" r:id="rId4"/>
    <p:sldId id="261" r:id="rId5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94B0"/>
    <a:srgbClr val="0CACA4"/>
    <a:srgbClr val="01A34E"/>
    <a:srgbClr val="04B896"/>
    <a:srgbClr val="01B75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99753B2-12DB-434A-A1BE-F11147254BF4}" type="doc">
      <dgm:prSet loTypeId="urn:microsoft.com/office/officeart/2005/8/layout/venn3" loCatId="relationship" qsTypeId="urn:microsoft.com/office/officeart/2005/8/quickstyle/simple1" qsCatId="simple" csTypeId="urn:microsoft.com/office/officeart/2005/8/colors/accent3_3" csCatId="accent3" phldr="1"/>
      <dgm:spPr/>
      <dgm:t>
        <a:bodyPr/>
        <a:lstStyle/>
        <a:p>
          <a:endParaRPr lang="pl-PL"/>
        </a:p>
      </dgm:t>
    </dgm:pt>
    <dgm:pt modelId="{617B0273-DCD7-4B18-9AAE-B59778217E46}">
      <dgm:prSet phldrT="[Tekst]"/>
      <dgm:spPr>
        <a:solidFill>
          <a:srgbClr val="01A34E">
            <a:alpha val="50000"/>
          </a:srgbClr>
        </a:solidFill>
      </dgm:spPr>
      <dgm:t>
        <a:bodyPr/>
        <a:lstStyle/>
        <a:p>
          <a:r>
            <a:rPr lang="pl-PL">
              <a:latin typeface="Times New Roman" panose="02020603050405020304" pitchFamily="18" charset="0"/>
              <a:ea typeface="Calibri" panose="020F0502020204030204" pitchFamily="34" charset="0"/>
              <a:cs typeface="Calibri" panose="020F0502020204030204" pitchFamily="34" charset="0"/>
            </a:rPr>
            <a:t>Ustawa OZE</a:t>
          </a:r>
          <a:endParaRPr lang="pl-PL"/>
        </a:p>
      </dgm:t>
    </dgm:pt>
    <dgm:pt modelId="{0B8B805A-446A-4CA4-9106-4AB71C71AE70}" type="parTrans" cxnId="{0E24705C-EBD2-4149-B16D-FFF299F7DCE7}">
      <dgm:prSet/>
      <dgm:spPr/>
      <dgm:t>
        <a:bodyPr/>
        <a:lstStyle/>
        <a:p>
          <a:endParaRPr lang="pl-PL"/>
        </a:p>
      </dgm:t>
    </dgm:pt>
    <dgm:pt modelId="{29246DCE-DEE4-4D37-99C1-64EDF1E7083F}" type="sibTrans" cxnId="{0E24705C-EBD2-4149-B16D-FFF299F7DCE7}">
      <dgm:prSet/>
      <dgm:spPr/>
      <dgm:t>
        <a:bodyPr/>
        <a:lstStyle/>
        <a:p>
          <a:endParaRPr lang="pl-PL"/>
        </a:p>
      </dgm:t>
    </dgm:pt>
    <dgm:pt modelId="{307A9BE9-BED8-4557-BC8B-A4AAE07AA7EC}">
      <dgm:prSet phldrT="[Tekst]"/>
      <dgm:spPr>
        <a:solidFill>
          <a:srgbClr val="01B758">
            <a:alpha val="50000"/>
          </a:srgbClr>
        </a:solidFill>
      </dgm:spPr>
      <dgm:t>
        <a:bodyPr/>
        <a:lstStyle/>
        <a:p>
          <a:r>
            <a:rPr lang="pl-PL">
              <a:latin typeface="Times New Roman" panose="02020603050405020304" pitchFamily="18" charset="0"/>
              <a:ea typeface="Calibri" panose="020F0502020204030204" pitchFamily="34" charset="0"/>
              <a:cs typeface="Calibri" panose="020F0502020204030204" pitchFamily="34" charset="0"/>
            </a:rPr>
            <a:t>Prawo energetyczne</a:t>
          </a:r>
          <a:endParaRPr lang="pl-PL"/>
        </a:p>
      </dgm:t>
    </dgm:pt>
    <dgm:pt modelId="{CF771584-5E5F-4A6E-A872-EA3140D33BBF}" type="parTrans" cxnId="{ECF7167C-3E73-4482-84A2-070DAE50CB96}">
      <dgm:prSet/>
      <dgm:spPr/>
      <dgm:t>
        <a:bodyPr/>
        <a:lstStyle/>
        <a:p>
          <a:endParaRPr lang="pl-PL"/>
        </a:p>
      </dgm:t>
    </dgm:pt>
    <dgm:pt modelId="{F1FF22A6-9BF8-4AB3-8010-BF37B8E567F7}" type="sibTrans" cxnId="{ECF7167C-3E73-4482-84A2-070DAE50CB96}">
      <dgm:prSet/>
      <dgm:spPr/>
      <dgm:t>
        <a:bodyPr/>
        <a:lstStyle/>
        <a:p>
          <a:endParaRPr lang="pl-PL"/>
        </a:p>
      </dgm:t>
    </dgm:pt>
    <dgm:pt modelId="{9E44BD37-F60D-4DAF-8391-E54B4DF39801}">
      <dgm:prSet phldrT="[Tekst]"/>
      <dgm:spPr>
        <a:solidFill>
          <a:srgbClr val="04B896">
            <a:alpha val="50000"/>
          </a:srgbClr>
        </a:solidFill>
      </dgm:spPr>
      <dgm:t>
        <a:bodyPr/>
        <a:lstStyle/>
        <a:p>
          <a:pPr>
            <a:buFont typeface="Wingdings" panose="05000000000000000000" pitchFamily="2" charset="2"/>
            <a:buChar char="ü"/>
          </a:pPr>
          <a:r>
            <a:rPr lang="pl-PL">
              <a:effectLst/>
              <a:latin typeface="Times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rPr>
            <a:t>Prawo spółdzielcze </a:t>
          </a:r>
          <a:endParaRPr lang="pl-PL"/>
        </a:p>
      </dgm:t>
    </dgm:pt>
    <dgm:pt modelId="{1FFC22E3-E169-423D-998E-A40D5E5AF49F}" type="parTrans" cxnId="{9CAD0672-7107-4A76-8132-26795F0F1821}">
      <dgm:prSet/>
      <dgm:spPr/>
      <dgm:t>
        <a:bodyPr/>
        <a:lstStyle/>
        <a:p>
          <a:endParaRPr lang="pl-PL"/>
        </a:p>
      </dgm:t>
    </dgm:pt>
    <dgm:pt modelId="{FD966494-7214-4F11-87C2-242B694B37FC}" type="sibTrans" cxnId="{9CAD0672-7107-4A76-8132-26795F0F1821}">
      <dgm:prSet/>
      <dgm:spPr/>
      <dgm:t>
        <a:bodyPr/>
        <a:lstStyle/>
        <a:p>
          <a:endParaRPr lang="pl-PL"/>
        </a:p>
      </dgm:t>
    </dgm:pt>
    <dgm:pt modelId="{BC199433-0992-46EB-939A-42923C979255}">
      <dgm:prSet phldrT="[Tekst]"/>
      <dgm:spPr>
        <a:solidFill>
          <a:srgbClr val="0CACA4">
            <a:alpha val="50000"/>
          </a:srgbClr>
        </a:solidFill>
      </dgm:spPr>
      <dgm:t>
        <a:bodyPr/>
        <a:lstStyle/>
        <a:p>
          <a:pPr>
            <a:buFont typeface="Wingdings" panose="05000000000000000000" pitchFamily="2" charset="2"/>
            <a:buChar char="ü"/>
          </a:pPr>
          <a:r>
            <a:rPr lang="pl-PL">
              <a:effectLst/>
              <a:latin typeface="Times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rPr>
            <a:t>Ustawa o spółdzielniach rolników</a:t>
          </a:r>
          <a:endParaRPr lang="pl-PL"/>
        </a:p>
      </dgm:t>
    </dgm:pt>
    <dgm:pt modelId="{52EB3B79-6BD7-4EDC-9CDA-96E10991DABD}" type="parTrans" cxnId="{72BB14A8-DA0A-4A6D-92FF-B32D7416FB8C}">
      <dgm:prSet/>
      <dgm:spPr/>
      <dgm:t>
        <a:bodyPr/>
        <a:lstStyle/>
        <a:p>
          <a:endParaRPr lang="pl-PL"/>
        </a:p>
      </dgm:t>
    </dgm:pt>
    <dgm:pt modelId="{F328E715-0B97-470E-B2F0-3830FE7A7B2D}" type="sibTrans" cxnId="{72BB14A8-DA0A-4A6D-92FF-B32D7416FB8C}">
      <dgm:prSet/>
      <dgm:spPr/>
      <dgm:t>
        <a:bodyPr/>
        <a:lstStyle/>
        <a:p>
          <a:endParaRPr lang="pl-PL"/>
        </a:p>
      </dgm:t>
    </dgm:pt>
    <dgm:pt modelId="{0630599C-AFED-4D32-9379-7ED4F1855B35}">
      <dgm:prSet phldrT="[Tekst]"/>
      <dgm:spPr>
        <a:solidFill>
          <a:srgbClr val="0894B0">
            <a:alpha val="49804"/>
          </a:srgbClr>
        </a:solidFill>
      </dgm:spPr>
      <dgm:t>
        <a:bodyPr/>
        <a:lstStyle/>
        <a:p>
          <a:pPr>
            <a:buFont typeface="Wingdings" panose="05000000000000000000" pitchFamily="2" charset="2"/>
            <a:buChar char="ü"/>
          </a:pPr>
          <a:r>
            <a:rPr lang="pl-PL">
              <a:effectLst/>
              <a:latin typeface="Times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rPr>
            <a:t>Kodeks cywilny</a:t>
          </a:r>
          <a:endParaRPr lang="pl-PL"/>
        </a:p>
      </dgm:t>
    </dgm:pt>
    <dgm:pt modelId="{6DA8CE26-4B99-4307-AB65-C04C83087C81}" type="parTrans" cxnId="{82AEAA80-DCC5-4509-ADC0-DE69C9A45F64}">
      <dgm:prSet/>
      <dgm:spPr/>
      <dgm:t>
        <a:bodyPr/>
        <a:lstStyle/>
        <a:p>
          <a:endParaRPr lang="pl-PL"/>
        </a:p>
      </dgm:t>
    </dgm:pt>
    <dgm:pt modelId="{91F7465F-F14E-4EDC-8BC1-AB5E4A1B8C51}" type="sibTrans" cxnId="{82AEAA80-DCC5-4509-ADC0-DE69C9A45F64}">
      <dgm:prSet/>
      <dgm:spPr/>
      <dgm:t>
        <a:bodyPr/>
        <a:lstStyle/>
        <a:p>
          <a:endParaRPr lang="pl-PL"/>
        </a:p>
      </dgm:t>
    </dgm:pt>
    <dgm:pt modelId="{F271C274-DDE2-4A75-A374-F1380857775E}" type="pres">
      <dgm:prSet presAssocID="{699753B2-12DB-434A-A1BE-F11147254BF4}" presName="Name0" presStyleCnt="0">
        <dgm:presLayoutVars>
          <dgm:dir/>
          <dgm:resizeHandles val="exact"/>
        </dgm:presLayoutVars>
      </dgm:prSet>
      <dgm:spPr/>
    </dgm:pt>
    <dgm:pt modelId="{2BE02916-A805-47CE-92C4-A40BCF31FB64}" type="pres">
      <dgm:prSet presAssocID="{617B0273-DCD7-4B18-9AAE-B59778217E46}" presName="Name5" presStyleLbl="vennNode1" presStyleIdx="0" presStyleCnt="5">
        <dgm:presLayoutVars>
          <dgm:bulletEnabled val="1"/>
        </dgm:presLayoutVars>
      </dgm:prSet>
      <dgm:spPr/>
    </dgm:pt>
    <dgm:pt modelId="{C01EB329-256F-48B8-AC6F-C596D286120D}" type="pres">
      <dgm:prSet presAssocID="{29246DCE-DEE4-4D37-99C1-64EDF1E7083F}" presName="space" presStyleCnt="0"/>
      <dgm:spPr/>
    </dgm:pt>
    <dgm:pt modelId="{11846332-AA0A-442B-A377-19A360837439}" type="pres">
      <dgm:prSet presAssocID="{307A9BE9-BED8-4557-BC8B-A4AAE07AA7EC}" presName="Name5" presStyleLbl="vennNode1" presStyleIdx="1" presStyleCnt="5">
        <dgm:presLayoutVars>
          <dgm:bulletEnabled val="1"/>
        </dgm:presLayoutVars>
      </dgm:prSet>
      <dgm:spPr/>
    </dgm:pt>
    <dgm:pt modelId="{25D81029-0099-4744-9314-BB3299B552F4}" type="pres">
      <dgm:prSet presAssocID="{F1FF22A6-9BF8-4AB3-8010-BF37B8E567F7}" presName="space" presStyleCnt="0"/>
      <dgm:spPr/>
    </dgm:pt>
    <dgm:pt modelId="{726883BD-91A4-4D39-B63F-DB1E2048DCCD}" type="pres">
      <dgm:prSet presAssocID="{9E44BD37-F60D-4DAF-8391-E54B4DF39801}" presName="Name5" presStyleLbl="vennNode1" presStyleIdx="2" presStyleCnt="5">
        <dgm:presLayoutVars>
          <dgm:bulletEnabled val="1"/>
        </dgm:presLayoutVars>
      </dgm:prSet>
      <dgm:spPr/>
    </dgm:pt>
    <dgm:pt modelId="{95DF2A71-BACD-4E3B-92D9-8364953A97E8}" type="pres">
      <dgm:prSet presAssocID="{FD966494-7214-4F11-87C2-242B694B37FC}" presName="space" presStyleCnt="0"/>
      <dgm:spPr/>
    </dgm:pt>
    <dgm:pt modelId="{46663E62-C11B-4257-8B43-2E3969D135A9}" type="pres">
      <dgm:prSet presAssocID="{BC199433-0992-46EB-939A-42923C979255}" presName="Name5" presStyleLbl="vennNode1" presStyleIdx="3" presStyleCnt="5">
        <dgm:presLayoutVars>
          <dgm:bulletEnabled val="1"/>
        </dgm:presLayoutVars>
      </dgm:prSet>
      <dgm:spPr/>
    </dgm:pt>
    <dgm:pt modelId="{4E0C3AFB-6BBA-4A2E-AADE-7197EF5EAA80}" type="pres">
      <dgm:prSet presAssocID="{F328E715-0B97-470E-B2F0-3830FE7A7B2D}" presName="space" presStyleCnt="0"/>
      <dgm:spPr/>
    </dgm:pt>
    <dgm:pt modelId="{0F518863-5E82-47B9-8A45-5A081FE15209}" type="pres">
      <dgm:prSet presAssocID="{0630599C-AFED-4D32-9379-7ED4F1855B35}" presName="Name5" presStyleLbl="vennNode1" presStyleIdx="4" presStyleCnt="5">
        <dgm:presLayoutVars>
          <dgm:bulletEnabled val="1"/>
        </dgm:presLayoutVars>
      </dgm:prSet>
      <dgm:spPr/>
    </dgm:pt>
  </dgm:ptLst>
  <dgm:cxnLst>
    <dgm:cxn modelId="{7D158D33-DC42-46FC-A826-3B3DB23314C7}" type="presOf" srcId="{9E44BD37-F60D-4DAF-8391-E54B4DF39801}" destId="{726883BD-91A4-4D39-B63F-DB1E2048DCCD}" srcOrd="0" destOrd="0" presId="urn:microsoft.com/office/officeart/2005/8/layout/venn3"/>
    <dgm:cxn modelId="{0E24705C-EBD2-4149-B16D-FFF299F7DCE7}" srcId="{699753B2-12DB-434A-A1BE-F11147254BF4}" destId="{617B0273-DCD7-4B18-9AAE-B59778217E46}" srcOrd="0" destOrd="0" parTransId="{0B8B805A-446A-4CA4-9106-4AB71C71AE70}" sibTransId="{29246DCE-DEE4-4D37-99C1-64EDF1E7083F}"/>
    <dgm:cxn modelId="{26FD6F6C-9E8E-44DD-8FC5-75719CD9C1EC}" type="presOf" srcId="{BC199433-0992-46EB-939A-42923C979255}" destId="{46663E62-C11B-4257-8B43-2E3969D135A9}" srcOrd="0" destOrd="0" presId="urn:microsoft.com/office/officeart/2005/8/layout/venn3"/>
    <dgm:cxn modelId="{9CAD0672-7107-4A76-8132-26795F0F1821}" srcId="{699753B2-12DB-434A-A1BE-F11147254BF4}" destId="{9E44BD37-F60D-4DAF-8391-E54B4DF39801}" srcOrd="2" destOrd="0" parTransId="{1FFC22E3-E169-423D-998E-A40D5E5AF49F}" sibTransId="{FD966494-7214-4F11-87C2-242B694B37FC}"/>
    <dgm:cxn modelId="{ECF7167C-3E73-4482-84A2-070DAE50CB96}" srcId="{699753B2-12DB-434A-A1BE-F11147254BF4}" destId="{307A9BE9-BED8-4557-BC8B-A4AAE07AA7EC}" srcOrd="1" destOrd="0" parTransId="{CF771584-5E5F-4A6E-A872-EA3140D33BBF}" sibTransId="{F1FF22A6-9BF8-4AB3-8010-BF37B8E567F7}"/>
    <dgm:cxn modelId="{82AEAA80-DCC5-4509-ADC0-DE69C9A45F64}" srcId="{699753B2-12DB-434A-A1BE-F11147254BF4}" destId="{0630599C-AFED-4D32-9379-7ED4F1855B35}" srcOrd="4" destOrd="0" parTransId="{6DA8CE26-4B99-4307-AB65-C04C83087C81}" sibTransId="{91F7465F-F14E-4EDC-8BC1-AB5E4A1B8C51}"/>
    <dgm:cxn modelId="{D57BA395-5B37-42ED-AA9B-453F1925339B}" type="presOf" srcId="{307A9BE9-BED8-4557-BC8B-A4AAE07AA7EC}" destId="{11846332-AA0A-442B-A377-19A360837439}" srcOrd="0" destOrd="0" presId="urn:microsoft.com/office/officeart/2005/8/layout/venn3"/>
    <dgm:cxn modelId="{C11C5297-5ADB-4A9E-BFB5-F935AC4E424B}" type="presOf" srcId="{617B0273-DCD7-4B18-9AAE-B59778217E46}" destId="{2BE02916-A805-47CE-92C4-A40BCF31FB64}" srcOrd="0" destOrd="0" presId="urn:microsoft.com/office/officeart/2005/8/layout/venn3"/>
    <dgm:cxn modelId="{72BB14A8-DA0A-4A6D-92FF-B32D7416FB8C}" srcId="{699753B2-12DB-434A-A1BE-F11147254BF4}" destId="{BC199433-0992-46EB-939A-42923C979255}" srcOrd="3" destOrd="0" parTransId="{52EB3B79-6BD7-4EDC-9CDA-96E10991DABD}" sibTransId="{F328E715-0B97-470E-B2F0-3830FE7A7B2D}"/>
    <dgm:cxn modelId="{D3696CE4-A0DF-4587-9F39-2E60844E2EEA}" type="presOf" srcId="{0630599C-AFED-4D32-9379-7ED4F1855B35}" destId="{0F518863-5E82-47B9-8A45-5A081FE15209}" srcOrd="0" destOrd="0" presId="urn:microsoft.com/office/officeart/2005/8/layout/venn3"/>
    <dgm:cxn modelId="{016C68E6-5CAC-4C2D-9724-DE5E128E1E22}" type="presOf" srcId="{699753B2-12DB-434A-A1BE-F11147254BF4}" destId="{F271C274-DDE2-4A75-A374-F1380857775E}" srcOrd="0" destOrd="0" presId="urn:microsoft.com/office/officeart/2005/8/layout/venn3"/>
    <dgm:cxn modelId="{8B93D902-E37F-45FC-B8AD-B063C4C9B225}" type="presParOf" srcId="{F271C274-DDE2-4A75-A374-F1380857775E}" destId="{2BE02916-A805-47CE-92C4-A40BCF31FB64}" srcOrd="0" destOrd="0" presId="urn:microsoft.com/office/officeart/2005/8/layout/venn3"/>
    <dgm:cxn modelId="{7F2E3C49-E340-428D-80D2-D16D569360FF}" type="presParOf" srcId="{F271C274-DDE2-4A75-A374-F1380857775E}" destId="{C01EB329-256F-48B8-AC6F-C596D286120D}" srcOrd="1" destOrd="0" presId="urn:microsoft.com/office/officeart/2005/8/layout/venn3"/>
    <dgm:cxn modelId="{12D4F2AA-6F06-4C54-BE8D-C185ABB2F140}" type="presParOf" srcId="{F271C274-DDE2-4A75-A374-F1380857775E}" destId="{11846332-AA0A-442B-A377-19A360837439}" srcOrd="2" destOrd="0" presId="urn:microsoft.com/office/officeart/2005/8/layout/venn3"/>
    <dgm:cxn modelId="{95D219AD-E8DD-4554-B650-2BFC5E4EF778}" type="presParOf" srcId="{F271C274-DDE2-4A75-A374-F1380857775E}" destId="{25D81029-0099-4744-9314-BB3299B552F4}" srcOrd="3" destOrd="0" presId="urn:microsoft.com/office/officeart/2005/8/layout/venn3"/>
    <dgm:cxn modelId="{C63FF0B1-251F-4F78-8737-0CA4BBEC7759}" type="presParOf" srcId="{F271C274-DDE2-4A75-A374-F1380857775E}" destId="{726883BD-91A4-4D39-B63F-DB1E2048DCCD}" srcOrd="4" destOrd="0" presId="urn:microsoft.com/office/officeart/2005/8/layout/venn3"/>
    <dgm:cxn modelId="{0E3586C8-E575-4103-BEA5-D85D60219123}" type="presParOf" srcId="{F271C274-DDE2-4A75-A374-F1380857775E}" destId="{95DF2A71-BACD-4E3B-92D9-8364953A97E8}" srcOrd="5" destOrd="0" presId="urn:microsoft.com/office/officeart/2005/8/layout/venn3"/>
    <dgm:cxn modelId="{78F2EA88-B2F6-4CF9-A222-40CCD4D1FCD5}" type="presParOf" srcId="{F271C274-DDE2-4A75-A374-F1380857775E}" destId="{46663E62-C11B-4257-8B43-2E3969D135A9}" srcOrd="6" destOrd="0" presId="urn:microsoft.com/office/officeart/2005/8/layout/venn3"/>
    <dgm:cxn modelId="{F6B4EEF4-F1A9-4B62-8589-78C9745DB13B}" type="presParOf" srcId="{F271C274-DDE2-4A75-A374-F1380857775E}" destId="{4E0C3AFB-6BBA-4A2E-AADE-7197EF5EAA80}" srcOrd="7" destOrd="0" presId="urn:microsoft.com/office/officeart/2005/8/layout/venn3"/>
    <dgm:cxn modelId="{13A36B97-8B80-443E-912F-74A6F38A85C6}" type="presParOf" srcId="{F271C274-DDE2-4A75-A374-F1380857775E}" destId="{0F518863-5E82-47B9-8A45-5A081FE15209}" srcOrd="8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264BF4B-2FA8-422D-B99B-B67A39229155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3A943D77-48CE-4EE2-BDB0-4467F67FDA86}">
      <dgm:prSet phldrT="[Tekst]" custT="1"/>
      <dgm:spPr>
        <a:solidFill>
          <a:srgbClr val="01A34E"/>
        </a:solidFill>
        <a:ln>
          <a:noFill/>
        </a:ln>
      </dgm:spPr>
      <dgm:t>
        <a:bodyPr/>
        <a:lstStyle/>
        <a:p>
          <a:r>
            <a:rPr lang="pl-PL" sz="1800" dirty="0">
              <a:latin typeface="Times" panose="02020603050405020304" pitchFamily="18" charset="0"/>
              <a:cs typeface="Times" panose="02020603050405020304" pitchFamily="18" charset="0"/>
            </a:rPr>
            <a:t>Projekt jest po Komisji Prawniczej</a:t>
          </a:r>
        </a:p>
      </dgm:t>
    </dgm:pt>
    <dgm:pt modelId="{9A9770D1-0FF7-4ED7-A33A-2ECCDE947B2F}" type="parTrans" cxnId="{9AF50883-FA00-4F10-8492-D633B01A5BFB}">
      <dgm:prSet/>
      <dgm:spPr/>
      <dgm:t>
        <a:bodyPr/>
        <a:lstStyle/>
        <a:p>
          <a:endParaRPr lang="pl-PL"/>
        </a:p>
      </dgm:t>
    </dgm:pt>
    <dgm:pt modelId="{0C0A2374-7FB1-4DDE-BD8B-0FB9A9B53C83}" type="sibTrans" cxnId="{9AF50883-FA00-4F10-8492-D633B01A5BFB}">
      <dgm:prSet/>
      <dgm:spPr/>
      <dgm:t>
        <a:bodyPr/>
        <a:lstStyle/>
        <a:p>
          <a:endParaRPr lang="pl-PL"/>
        </a:p>
      </dgm:t>
    </dgm:pt>
    <dgm:pt modelId="{E5F655CD-08FD-4C8D-884C-5E02C3E843A2}">
      <dgm:prSet phldrT="[Tekst]" custT="1"/>
      <dgm:spPr>
        <a:solidFill>
          <a:srgbClr val="0CACA4"/>
        </a:solidFill>
      </dgm:spPr>
      <dgm:t>
        <a:bodyPr/>
        <a:lstStyle/>
        <a:p>
          <a:r>
            <a:rPr lang="pl-PL" sz="1600" kern="1200" dirty="0">
              <a:solidFill>
                <a:srgbClr val="FFFFFF"/>
              </a:solidFill>
              <a:latin typeface="Times" panose="02020603050405020304" pitchFamily="18" charset="0"/>
              <a:ea typeface="+mn-ea"/>
              <a:cs typeface="Times" panose="02020603050405020304" pitchFamily="18" charset="0"/>
            </a:rPr>
            <a:t>W kolejnym kroku, projekt trafi na obrady Rady Ministrów</a:t>
          </a:r>
        </a:p>
      </dgm:t>
    </dgm:pt>
    <dgm:pt modelId="{AC413BE8-56B5-4264-B320-E0AC0B3A5582}" type="parTrans" cxnId="{ADB2F837-2BDA-49D5-9A26-31DF3FA871EB}">
      <dgm:prSet/>
      <dgm:spPr/>
      <dgm:t>
        <a:bodyPr/>
        <a:lstStyle/>
        <a:p>
          <a:endParaRPr lang="pl-PL"/>
        </a:p>
      </dgm:t>
    </dgm:pt>
    <dgm:pt modelId="{4AB91EF7-B639-45D1-85AB-E7848E44F6D3}" type="sibTrans" cxnId="{ADB2F837-2BDA-49D5-9A26-31DF3FA871EB}">
      <dgm:prSet/>
      <dgm:spPr/>
      <dgm:t>
        <a:bodyPr/>
        <a:lstStyle/>
        <a:p>
          <a:endParaRPr lang="pl-PL"/>
        </a:p>
      </dgm:t>
    </dgm:pt>
    <dgm:pt modelId="{EFE2AF89-02B7-4B40-9F74-FAAB828CF63E}">
      <dgm:prSet phldrT="[Tekst]" custT="1"/>
      <dgm:spPr>
        <a:solidFill>
          <a:srgbClr val="0894B0"/>
        </a:solidFill>
      </dgm:spPr>
      <dgm:t>
        <a:bodyPr/>
        <a:lstStyle/>
        <a:p>
          <a:r>
            <a:rPr lang="pl-PL" sz="1600" kern="1200" dirty="0">
              <a:solidFill>
                <a:srgbClr val="FFFFFF"/>
              </a:solidFill>
              <a:latin typeface="Times" panose="02020603050405020304" pitchFamily="18" charset="0"/>
              <a:ea typeface="+mn-ea"/>
              <a:cs typeface="Times" panose="02020603050405020304" pitchFamily="18" charset="0"/>
            </a:rPr>
            <a:t>Ustawa może zostać uchwalona w październiku 2026 r.</a:t>
          </a:r>
        </a:p>
      </dgm:t>
    </dgm:pt>
    <dgm:pt modelId="{30E6A992-41EB-4E4F-8799-450BD6444D8B}" type="parTrans" cxnId="{4ADAB18D-9556-4668-B934-80CAA4E065CC}">
      <dgm:prSet/>
      <dgm:spPr/>
      <dgm:t>
        <a:bodyPr/>
        <a:lstStyle/>
        <a:p>
          <a:endParaRPr lang="pl-PL"/>
        </a:p>
      </dgm:t>
    </dgm:pt>
    <dgm:pt modelId="{DD4534C1-9DAF-4A8C-9686-31EAEB8FADEA}" type="sibTrans" cxnId="{4ADAB18D-9556-4668-B934-80CAA4E065CC}">
      <dgm:prSet/>
      <dgm:spPr/>
      <dgm:t>
        <a:bodyPr/>
        <a:lstStyle/>
        <a:p>
          <a:endParaRPr lang="pl-PL"/>
        </a:p>
      </dgm:t>
    </dgm:pt>
    <dgm:pt modelId="{B7FCE255-AD88-4D45-9DEC-F591AE5CCE68}" type="pres">
      <dgm:prSet presAssocID="{D264BF4B-2FA8-422D-B99B-B67A39229155}" presName="Name0" presStyleCnt="0">
        <dgm:presLayoutVars>
          <dgm:dir/>
          <dgm:resizeHandles val="exact"/>
        </dgm:presLayoutVars>
      </dgm:prSet>
      <dgm:spPr/>
    </dgm:pt>
    <dgm:pt modelId="{93C1FB80-553A-42CF-A3DE-BCFB26C4D5FD}" type="pres">
      <dgm:prSet presAssocID="{3A943D77-48CE-4EE2-BDB0-4467F67FDA86}" presName="parTxOnly" presStyleLbl="node1" presStyleIdx="0" presStyleCnt="3">
        <dgm:presLayoutVars>
          <dgm:bulletEnabled val="1"/>
        </dgm:presLayoutVars>
      </dgm:prSet>
      <dgm:spPr/>
    </dgm:pt>
    <dgm:pt modelId="{41D859C2-98BD-4CBE-A02A-85824FDABE8C}" type="pres">
      <dgm:prSet presAssocID="{0C0A2374-7FB1-4DDE-BD8B-0FB9A9B53C83}" presName="parSpace" presStyleCnt="0"/>
      <dgm:spPr/>
    </dgm:pt>
    <dgm:pt modelId="{FA28364F-C0EC-45D7-A81E-CE5C093FC642}" type="pres">
      <dgm:prSet presAssocID="{E5F655CD-08FD-4C8D-884C-5E02C3E843A2}" presName="parTxOnly" presStyleLbl="node1" presStyleIdx="1" presStyleCnt="3">
        <dgm:presLayoutVars>
          <dgm:bulletEnabled val="1"/>
        </dgm:presLayoutVars>
      </dgm:prSet>
      <dgm:spPr/>
    </dgm:pt>
    <dgm:pt modelId="{1754266A-00E3-412B-BC4B-5AB9A1E3B8BC}" type="pres">
      <dgm:prSet presAssocID="{4AB91EF7-B639-45D1-85AB-E7848E44F6D3}" presName="parSpace" presStyleCnt="0"/>
      <dgm:spPr/>
    </dgm:pt>
    <dgm:pt modelId="{3BD82E9B-2C5D-490B-B190-1FFFE6FA7E85}" type="pres">
      <dgm:prSet presAssocID="{EFE2AF89-02B7-4B40-9F74-FAAB828CF63E}" presName="parTxOnly" presStyleLbl="node1" presStyleIdx="2" presStyleCnt="3">
        <dgm:presLayoutVars>
          <dgm:bulletEnabled val="1"/>
        </dgm:presLayoutVars>
      </dgm:prSet>
      <dgm:spPr/>
    </dgm:pt>
  </dgm:ptLst>
  <dgm:cxnLst>
    <dgm:cxn modelId="{BC6A8507-3CFF-4E4C-A54D-B9E31755F1F7}" type="presOf" srcId="{3A943D77-48CE-4EE2-BDB0-4467F67FDA86}" destId="{93C1FB80-553A-42CF-A3DE-BCFB26C4D5FD}" srcOrd="0" destOrd="0" presId="urn:microsoft.com/office/officeart/2005/8/layout/hChevron3"/>
    <dgm:cxn modelId="{ADB2F837-2BDA-49D5-9A26-31DF3FA871EB}" srcId="{D264BF4B-2FA8-422D-B99B-B67A39229155}" destId="{E5F655CD-08FD-4C8D-884C-5E02C3E843A2}" srcOrd="1" destOrd="0" parTransId="{AC413BE8-56B5-4264-B320-E0AC0B3A5582}" sibTransId="{4AB91EF7-B639-45D1-85AB-E7848E44F6D3}"/>
    <dgm:cxn modelId="{069D7756-0901-4ACC-9C19-D38D9E2FA842}" type="presOf" srcId="{EFE2AF89-02B7-4B40-9F74-FAAB828CF63E}" destId="{3BD82E9B-2C5D-490B-B190-1FFFE6FA7E85}" srcOrd="0" destOrd="0" presId="urn:microsoft.com/office/officeart/2005/8/layout/hChevron3"/>
    <dgm:cxn modelId="{9AF50883-FA00-4F10-8492-D633B01A5BFB}" srcId="{D264BF4B-2FA8-422D-B99B-B67A39229155}" destId="{3A943D77-48CE-4EE2-BDB0-4467F67FDA86}" srcOrd="0" destOrd="0" parTransId="{9A9770D1-0FF7-4ED7-A33A-2ECCDE947B2F}" sibTransId="{0C0A2374-7FB1-4DDE-BD8B-0FB9A9B53C83}"/>
    <dgm:cxn modelId="{4ADAB18D-9556-4668-B934-80CAA4E065CC}" srcId="{D264BF4B-2FA8-422D-B99B-B67A39229155}" destId="{EFE2AF89-02B7-4B40-9F74-FAAB828CF63E}" srcOrd="2" destOrd="0" parTransId="{30E6A992-41EB-4E4F-8799-450BD6444D8B}" sibTransId="{DD4534C1-9DAF-4A8C-9686-31EAEB8FADEA}"/>
    <dgm:cxn modelId="{6EE5DBA9-7EDB-4353-B218-BD3330E6018F}" type="presOf" srcId="{E5F655CD-08FD-4C8D-884C-5E02C3E843A2}" destId="{FA28364F-C0EC-45D7-A81E-CE5C093FC642}" srcOrd="0" destOrd="0" presId="urn:microsoft.com/office/officeart/2005/8/layout/hChevron3"/>
    <dgm:cxn modelId="{0E44EEAF-A84B-488E-A5AA-2E6EB720A390}" type="presOf" srcId="{D264BF4B-2FA8-422D-B99B-B67A39229155}" destId="{B7FCE255-AD88-4D45-9DEC-F591AE5CCE68}" srcOrd="0" destOrd="0" presId="urn:microsoft.com/office/officeart/2005/8/layout/hChevron3"/>
    <dgm:cxn modelId="{DEF1ED46-D8AA-48A0-941D-99BAA63EB586}" type="presParOf" srcId="{B7FCE255-AD88-4D45-9DEC-F591AE5CCE68}" destId="{93C1FB80-553A-42CF-A3DE-BCFB26C4D5FD}" srcOrd="0" destOrd="0" presId="urn:microsoft.com/office/officeart/2005/8/layout/hChevron3"/>
    <dgm:cxn modelId="{9A0AFB0E-F0C9-43FD-88F8-448D23C15B81}" type="presParOf" srcId="{B7FCE255-AD88-4D45-9DEC-F591AE5CCE68}" destId="{41D859C2-98BD-4CBE-A02A-85824FDABE8C}" srcOrd="1" destOrd="0" presId="urn:microsoft.com/office/officeart/2005/8/layout/hChevron3"/>
    <dgm:cxn modelId="{75B4BC1F-0A05-449F-9C4E-4F6A7A92C3DB}" type="presParOf" srcId="{B7FCE255-AD88-4D45-9DEC-F591AE5CCE68}" destId="{FA28364F-C0EC-45D7-A81E-CE5C093FC642}" srcOrd="2" destOrd="0" presId="urn:microsoft.com/office/officeart/2005/8/layout/hChevron3"/>
    <dgm:cxn modelId="{161E6B9F-7E4B-48DD-8917-EA9DFF83F5B8}" type="presParOf" srcId="{B7FCE255-AD88-4D45-9DEC-F591AE5CCE68}" destId="{1754266A-00E3-412B-BC4B-5AB9A1E3B8BC}" srcOrd="3" destOrd="0" presId="urn:microsoft.com/office/officeart/2005/8/layout/hChevron3"/>
    <dgm:cxn modelId="{EF95880B-25BD-4E97-BB53-A787C5DCF9FA}" type="presParOf" srcId="{B7FCE255-AD88-4D45-9DEC-F591AE5CCE68}" destId="{3BD82E9B-2C5D-490B-B190-1FFFE6FA7E85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E02916-A805-47CE-92C4-A40BCF31FB64}">
      <dsp:nvSpPr>
        <dsp:cNvPr id="0" name=""/>
        <dsp:cNvSpPr/>
      </dsp:nvSpPr>
      <dsp:spPr>
        <a:xfrm>
          <a:off x="992" y="398774"/>
          <a:ext cx="1934765" cy="1934765"/>
        </a:xfrm>
        <a:prstGeom prst="ellipse">
          <a:avLst/>
        </a:prstGeom>
        <a:solidFill>
          <a:srgbClr val="01A34E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6477" tIns="19050" rIns="106477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500" kern="1200">
              <a:latin typeface="Times New Roman" panose="02020603050405020304" pitchFamily="18" charset="0"/>
              <a:ea typeface="Calibri" panose="020F0502020204030204" pitchFamily="34" charset="0"/>
              <a:cs typeface="Calibri" panose="020F0502020204030204" pitchFamily="34" charset="0"/>
            </a:rPr>
            <a:t>Ustawa OZE</a:t>
          </a:r>
          <a:endParaRPr lang="pl-PL" sz="1500" kern="1200"/>
        </a:p>
      </dsp:txBody>
      <dsp:txXfrm>
        <a:off x="284332" y="682114"/>
        <a:ext cx="1368085" cy="1368085"/>
      </dsp:txXfrm>
    </dsp:sp>
    <dsp:sp modelId="{11846332-AA0A-442B-A377-19A360837439}">
      <dsp:nvSpPr>
        <dsp:cNvPr id="0" name=""/>
        <dsp:cNvSpPr/>
      </dsp:nvSpPr>
      <dsp:spPr>
        <a:xfrm>
          <a:off x="1548804" y="398774"/>
          <a:ext cx="1934765" cy="1934765"/>
        </a:xfrm>
        <a:prstGeom prst="ellipse">
          <a:avLst/>
        </a:prstGeom>
        <a:solidFill>
          <a:srgbClr val="01B758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6477" tIns="19050" rIns="106477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500" kern="1200">
              <a:latin typeface="Times New Roman" panose="02020603050405020304" pitchFamily="18" charset="0"/>
              <a:ea typeface="Calibri" panose="020F0502020204030204" pitchFamily="34" charset="0"/>
              <a:cs typeface="Calibri" panose="020F0502020204030204" pitchFamily="34" charset="0"/>
            </a:rPr>
            <a:t>Prawo energetyczne</a:t>
          </a:r>
          <a:endParaRPr lang="pl-PL" sz="1500" kern="1200"/>
        </a:p>
      </dsp:txBody>
      <dsp:txXfrm>
        <a:off x="1832144" y="682114"/>
        <a:ext cx="1368085" cy="1368085"/>
      </dsp:txXfrm>
    </dsp:sp>
    <dsp:sp modelId="{726883BD-91A4-4D39-B63F-DB1E2048DCCD}">
      <dsp:nvSpPr>
        <dsp:cNvPr id="0" name=""/>
        <dsp:cNvSpPr/>
      </dsp:nvSpPr>
      <dsp:spPr>
        <a:xfrm>
          <a:off x="3096617" y="398774"/>
          <a:ext cx="1934765" cy="1934765"/>
        </a:xfrm>
        <a:prstGeom prst="ellipse">
          <a:avLst/>
        </a:prstGeom>
        <a:solidFill>
          <a:srgbClr val="04B896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6477" tIns="19050" rIns="106477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pl-PL" sz="1500" kern="1200">
              <a:effectLst/>
              <a:latin typeface="Times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rPr>
            <a:t>Prawo spółdzielcze </a:t>
          </a:r>
          <a:endParaRPr lang="pl-PL" sz="1500" kern="1200"/>
        </a:p>
      </dsp:txBody>
      <dsp:txXfrm>
        <a:off x="3379957" y="682114"/>
        <a:ext cx="1368085" cy="1368085"/>
      </dsp:txXfrm>
    </dsp:sp>
    <dsp:sp modelId="{46663E62-C11B-4257-8B43-2E3969D135A9}">
      <dsp:nvSpPr>
        <dsp:cNvPr id="0" name=""/>
        <dsp:cNvSpPr/>
      </dsp:nvSpPr>
      <dsp:spPr>
        <a:xfrm>
          <a:off x="4644429" y="398774"/>
          <a:ext cx="1934765" cy="1934765"/>
        </a:xfrm>
        <a:prstGeom prst="ellipse">
          <a:avLst/>
        </a:prstGeom>
        <a:solidFill>
          <a:srgbClr val="0CACA4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6477" tIns="19050" rIns="106477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pl-PL" sz="1500" kern="1200">
              <a:effectLst/>
              <a:latin typeface="Times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rPr>
            <a:t>Ustawa o spółdzielniach rolników</a:t>
          </a:r>
          <a:endParaRPr lang="pl-PL" sz="1500" kern="1200"/>
        </a:p>
      </dsp:txBody>
      <dsp:txXfrm>
        <a:off x="4927769" y="682114"/>
        <a:ext cx="1368085" cy="1368085"/>
      </dsp:txXfrm>
    </dsp:sp>
    <dsp:sp modelId="{0F518863-5E82-47B9-8A45-5A081FE15209}">
      <dsp:nvSpPr>
        <dsp:cNvPr id="0" name=""/>
        <dsp:cNvSpPr/>
      </dsp:nvSpPr>
      <dsp:spPr>
        <a:xfrm>
          <a:off x="6192242" y="398774"/>
          <a:ext cx="1934765" cy="1934765"/>
        </a:xfrm>
        <a:prstGeom prst="ellipse">
          <a:avLst/>
        </a:prstGeom>
        <a:solidFill>
          <a:srgbClr val="0894B0">
            <a:alpha val="49804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6477" tIns="19050" rIns="106477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pl-PL" sz="1500" kern="1200">
              <a:effectLst/>
              <a:latin typeface="Times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rPr>
            <a:t>Kodeks cywilny</a:t>
          </a:r>
          <a:endParaRPr lang="pl-PL" sz="1500" kern="1200"/>
        </a:p>
      </dsp:txBody>
      <dsp:txXfrm>
        <a:off x="6475582" y="682114"/>
        <a:ext cx="1368085" cy="136808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C1FB80-553A-42CF-A3DE-BCFB26C4D5FD}">
      <dsp:nvSpPr>
        <dsp:cNvPr id="0" name=""/>
        <dsp:cNvSpPr/>
      </dsp:nvSpPr>
      <dsp:spPr>
        <a:xfrm>
          <a:off x="4426" y="351907"/>
          <a:ext cx="3870793" cy="1548317"/>
        </a:xfrm>
        <a:prstGeom prst="homePlate">
          <a:avLst/>
        </a:prstGeom>
        <a:solidFill>
          <a:srgbClr val="01A34E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48006" rIns="24003" bIns="4800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>
              <a:latin typeface="Times" panose="02020603050405020304" pitchFamily="18" charset="0"/>
              <a:cs typeface="Times" panose="02020603050405020304" pitchFamily="18" charset="0"/>
            </a:rPr>
            <a:t>Projekt jest po Komisji Prawniczej</a:t>
          </a:r>
        </a:p>
      </dsp:txBody>
      <dsp:txXfrm>
        <a:off x="4426" y="351907"/>
        <a:ext cx="3483714" cy="1548317"/>
      </dsp:txXfrm>
    </dsp:sp>
    <dsp:sp modelId="{FA28364F-C0EC-45D7-A81E-CE5C093FC642}">
      <dsp:nvSpPr>
        <dsp:cNvPr id="0" name=""/>
        <dsp:cNvSpPr/>
      </dsp:nvSpPr>
      <dsp:spPr>
        <a:xfrm>
          <a:off x="3101061" y="351907"/>
          <a:ext cx="3870793" cy="1548317"/>
        </a:xfrm>
        <a:prstGeom prst="chevron">
          <a:avLst/>
        </a:prstGeom>
        <a:solidFill>
          <a:srgbClr val="0CACA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>
              <a:solidFill>
                <a:srgbClr val="FFFFFF"/>
              </a:solidFill>
              <a:latin typeface="Times" panose="02020603050405020304" pitchFamily="18" charset="0"/>
              <a:ea typeface="+mn-ea"/>
              <a:cs typeface="Times" panose="02020603050405020304" pitchFamily="18" charset="0"/>
            </a:rPr>
            <a:t>W kolejnym kroku, projekt trafi na obrady Rady Ministrów</a:t>
          </a:r>
        </a:p>
      </dsp:txBody>
      <dsp:txXfrm>
        <a:off x="3875220" y="351907"/>
        <a:ext cx="2322476" cy="1548317"/>
      </dsp:txXfrm>
    </dsp:sp>
    <dsp:sp modelId="{3BD82E9B-2C5D-490B-B190-1FFFE6FA7E85}">
      <dsp:nvSpPr>
        <dsp:cNvPr id="0" name=""/>
        <dsp:cNvSpPr/>
      </dsp:nvSpPr>
      <dsp:spPr>
        <a:xfrm>
          <a:off x="6197696" y="351907"/>
          <a:ext cx="3870793" cy="1548317"/>
        </a:xfrm>
        <a:prstGeom prst="chevron">
          <a:avLst/>
        </a:prstGeom>
        <a:solidFill>
          <a:srgbClr val="0894B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>
              <a:solidFill>
                <a:srgbClr val="FFFFFF"/>
              </a:solidFill>
              <a:latin typeface="Times" panose="02020603050405020304" pitchFamily="18" charset="0"/>
              <a:ea typeface="+mn-ea"/>
              <a:cs typeface="Times" panose="02020603050405020304" pitchFamily="18" charset="0"/>
            </a:rPr>
            <a:t>Ustawa może zostać uchwalona w październiku 2026 r.</a:t>
          </a:r>
        </a:p>
      </dsp:txBody>
      <dsp:txXfrm>
        <a:off x="6971855" y="351907"/>
        <a:ext cx="2322476" cy="15483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7900059-C1FB-6BEE-506E-E955E17CD9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5400">
                <a:latin typeface="Lato Heavy" panose="020F0502020204030203" pitchFamily="34" charset="0"/>
                <a:ea typeface="Lato Heavy" panose="020F0502020204030203" pitchFamily="34" charset="0"/>
                <a:cs typeface="Lato Heavy" panose="020F0502020204030203" pitchFamily="34" charset="0"/>
              </a:defRPr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7A7D4F8-8171-16FD-8B54-E6991CBE9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Lato Black" panose="020F0A02020204030203" pitchFamily="34" charset="-1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46349EF-E991-D22F-5239-D1F0E839E7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28416" y="6265374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C8CE559-7C98-4B65-9F44-2CC4C35955FF}" type="datetimeFigureOut">
              <a:rPr lang="pl-PL" smtClean="0"/>
              <a:pPr/>
              <a:t>08.07.2026</a:t>
            </a:fld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83F28D3D-8E51-0440-A8B3-DE623C01C3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585" y="227501"/>
            <a:ext cx="3760892" cy="1268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84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7BE8AB5-C2BC-9A68-5D65-B8E95F313A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2EB91F2A-AC6C-D71D-DECD-8A9F0708ED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Znak minus 6">
            <a:extLst>
              <a:ext uri="{FF2B5EF4-FFF2-40B4-BE49-F238E27FC236}">
                <a16:creationId xmlns:a16="http://schemas.microsoft.com/office/drawing/2014/main" id="{0B0D4D07-4244-2C03-8DFC-8FD9F8E4FB24}"/>
              </a:ext>
            </a:extLst>
          </p:cNvPr>
          <p:cNvSpPr/>
          <p:nvPr userDrawn="1"/>
        </p:nvSpPr>
        <p:spPr>
          <a:xfrm>
            <a:off x="796089" y="31352"/>
            <a:ext cx="84221" cy="1949116"/>
          </a:xfrm>
          <a:prstGeom prst="mathMinus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E2CB8155-A2CA-3C85-FB48-01BEAE8479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149" y="5989571"/>
            <a:ext cx="1911591" cy="644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922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1972782E-1FDD-6F7E-E579-1FB1BF3F7A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1859816F-2628-C0B9-5A64-C24C9CCA9E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AA8A06D3-4E1D-B09F-B3CD-D97C2C6CBC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67267" y="831416"/>
            <a:ext cx="1911591" cy="644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949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8982822-DCDA-5985-1D7C-3875EF4E7A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>
                <a:latin typeface="Lato Heavy" panose="020F0502020204030203" pitchFamily="34" charset="0"/>
                <a:ea typeface="Lato Heavy" panose="020F0502020204030203" pitchFamily="34" charset="0"/>
                <a:cs typeface="Lato Heavy" panose="020F0502020204030203" pitchFamily="34" charset="0"/>
              </a:defRPr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4C480F9-08AD-058D-A9BC-EA559A306C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000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defRPr>
            </a:lvl1pPr>
            <a:lvl2pPr>
              <a:defRPr sz="2000">
                <a:latin typeface="Lato" panose="020F0502020204030203" pitchFamily="34" charset="-18"/>
              </a:defRPr>
            </a:lvl2pPr>
            <a:lvl3pPr>
              <a:defRPr>
                <a:latin typeface="Lato" panose="020F0502020204030203" pitchFamily="34" charset="-18"/>
              </a:defRPr>
            </a:lvl3pPr>
            <a:lvl4pPr>
              <a:defRPr>
                <a:latin typeface="Lato" panose="020F0502020204030203" pitchFamily="34" charset="-18"/>
              </a:defRPr>
            </a:lvl4pPr>
            <a:lvl5pPr>
              <a:defRPr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Znak minus 3">
            <a:extLst>
              <a:ext uri="{FF2B5EF4-FFF2-40B4-BE49-F238E27FC236}">
                <a16:creationId xmlns:a16="http://schemas.microsoft.com/office/drawing/2014/main" id="{9CB20826-5D27-2F78-49D1-0891A8067F70}"/>
              </a:ext>
            </a:extLst>
          </p:cNvPr>
          <p:cNvSpPr/>
          <p:nvPr userDrawn="1"/>
        </p:nvSpPr>
        <p:spPr>
          <a:xfrm>
            <a:off x="796089" y="31352"/>
            <a:ext cx="84221" cy="1949116"/>
          </a:xfrm>
          <a:prstGeom prst="mathMinus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099C0ACC-4214-2602-4BEC-E4B3F1D178B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149" y="5989571"/>
            <a:ext cx="1911591" cy="644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7373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463C64A-C569-49A9-6E8B-4416D86D9A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EB8990FB-EF4E-D46D-0C65-BD54AE7934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8440567D-AE5F-489F-CE8B-DCA3F71E84F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149" y="5989571"/>
            <a:ext cx="1911591" cy="644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790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10B90B-733D-5600-80FC-151916220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C3F2A7F-982E-79C7-2792-BB79313147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77172C4-197F-F82D-1C05-C653761EA8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9" name="Znak minus 8">
            <a:extLst>
              <a:ext uri="{FF2B5EF4-FFF2-40B4-BE49-F238E27FC236}">
                <a16:creationId xmlns:a16="http://schemas.microsoft.com/office/drawing/2014/main" id="{E233A0F3-3CB0-5B49-7614-7C4798397517}"/>
              </a:ext>
            </a:extLst>
          </p:cNvPr>
          <p:cNvSpPr/>
          <p:nvPr userDrawn="1"/>
        </p:nvSpPr>
        <p:spPr>
          <a:xfrm>
            <a:off x="796089" y="31352"/>
            <a:ext cx="84221" cy="1949116"/>
          </a:xfrm>
          <a:prstGeom prst="mathMinus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3F42A482-EB92-0C08-821F-BB01614DFE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149" y="5989571"/>
            <a:ext cx="1911591" cy="644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313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9AE542F-7A51-D23B-1315-5B9F0A105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sz="4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D36D38C-A89B-81C3-25AD-5C574927C5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E0E860C5-720D-A05B-0129-7F4B0C0C9B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83A8B1DB-5BB8-D042-D2D8-4A5E87E272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3E3B1F0C-4144-AB4E-60FB-C05E0CD2129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0" name="Znak minus 9">
            <a:extLst>
              <a:ext uri="{FF2B5EF4-FFF2-40B4-BE49-F238E27FC236}">
                <a16:creationId xmlns:a16="http://schemas.microsoft.com/office/drawing/2014/main" id="{4C7D3C87-DCA1-804B-1347-5DDEB1A510EA}"/>
              </a:ext>
            </a:extLst>
          </p:cNvPr>
          <p:cNvSpPr/>
          <p:nvPr userDrawn="1"/>
        </p:nvSpPr>
        <p:spPr>
          <a:xfrm>
            <a:off x="796089" y="31352"/>
            <a:ext cx="84221" cy="1949116"/>
          </a:xfrm>
          <a:prstGeom prst="mathMinus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BDF87F1A-C91C-C6D7-8554-8CD3487BE5A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149" y="5989571"/>
            <a:ext cx="1911591" cy="644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457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906A30-C0D4-CE5F-388B-F1F23BDC7E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6" name="Znak minus 5">
            <a:extLst>
              <a:ext uri="{FF2B5EF4-FFF2-40B4-BE49-F238E27FC236}">
                <a16:creationId xmlns:a16="http://schemas.microsoft.com/office/drawing/2014/main" id="{4542E791-BD97-05BF-FD72-F5D03002B23D}"/>
              </a:ext>
            </a:extLst>
          </p:cNvPr>
          <p:cNvSpPr/>
          <p:nvPr userDrawn="1"/>
        </p:nvSpPr>
        <p:spPr>
          <a:xfrm>
            <a:off x="796089" y="31352"/>
            <a:ext cx="84221" cy="1949116"/>
          </a:xfrm>
          <a:prstGeom prst="mathMinus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87736B9E-5D4B-86C5-BB7B-D5472C48AB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149" y="5989571"/>
            <a:ext cx="1911591" cy="644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127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CEDCF764-06DB-6DB6-8DC7-7F237A8AD70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149" y="5989571"/>
            <a:ext cx="1911591" cy="644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418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73A9C65-82AF-CBC6-36F3-C76774383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8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6028B59-9B42-7814-1F08-42EBA52898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>
            <a:normAutofit/>
          </a:bodyPr>
          <a:lstStyle>
            <a:lvl1pPr>
              <a:defRPr sz="2400">
                <a:latin typeface="+mn-lt"/>
              </a:defRPr>
            </a:lvl1pPr>
            <a:lvl2pPr>
              <a:defRPr sz="20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600">
                <a:latin typeface="+mn-lt"/>
              </a:defRPr>
            </a:lvl4pPr>
            <a:lvl5pPr>
              <a:defRPr sz="1600">
                <a:latin typeface="+mn-lt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CCF0E421-DC33-FDDF-6682-2C6169EE83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9E7F0A4F-9936-F9C3-0F50-E780BE12F7E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149" y="5989571"/>
            <a:ext cx="1911591" cy="644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569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2B01674-E6CE-9873-831D-C2CA4F1660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9FAEEAA1-47D6-B3D5-6F4C-9C88C271D7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A76058B4-1DBE-0F34-38A1-822FDE755B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CFF60023-86D5-E919-FABE-9A404962F5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149" y="5989571"/>
            <a:ext cx="1911591" cy="644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909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042C7AF6-CFEC-23F6-AE3B-C9AFC78B4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9A8292B-56E1-7381-3696-D10D33D64A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B1A6DD6-D990-6E7D-218D-84199CF101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8CE559-7C98-4B65-9F44-2CC4C35955FF}" type="datetimeFigureOut">
              <a:rPr lang="pl-PL" smtClean="0"/>
              <a:t>08.07.2026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9C7563F-8710-8372-40DC-F85833517A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0418BC9-F490-10B4-8EF3-B54440D205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5ABCE2-ACB3-48B8-B869-016338C71763}" type="slidenum">
              <a:rPr lang="pl-PL" smtClean="0"/>
              <a:t>‹#›</a:t>
            </a:fld>
            <a:endParaRPr lang="pl-PL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590631FB-601A-F43E-7E11-E0F223DCA03F}"/>
              </a:ext>
            </a:extLst>
          </p:cNvPr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latin typeface="Lato" panose="020F0502020204030203" pitchFamily="34" charset="-18"/>
            </a:endParaRPr>
          </a:p>
        </p:txBody>
      </p:sp>
      <p:pic>
        <p:nvPicPr>
          <p:cNvPr id="11" name="Obraz 10" descr="Obraz zawierający mapa&#10;&#10;Opis wygenerowany automatycznie">
            <a:extLst>
              <a:ext uri="{FF2B5EF4-FFF2-40B4-BE49-F238E27FC236}">
                <a16:creationId xmlns:a16="http://schemas.microsoft.com/office/drawing/2014/main" id="{AD557F72-8DE6-232C-5C9D-1AFBEF20DBE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duotone>
              <a:srgbClr val="FFFFFF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54" t="1858" b="36026"/>
          <a:stretch/>
        </p:blipFill>
        <p:spPr>
          <a:xfrm rot="10800000">
            <a:off x="-2" y="13447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273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4ABA084-DBA4-294B-C167-91003B7118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800" dirty="0"/>
              <a:t>Projekt ustawy o zmianie ustawy o odnawialnych źródłach energii oraz niektórych innych ustaw (UD332) 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C85B2635-72CA-3F37-79E1-410AF3D854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5509"/>
            <a:ext cx="10515600" cy="4531633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endParaRPr lang="pl-PL" sz="2600" dirty="0">
              <a:latin typeface="Times New Roman" panose="020206030504050203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pl-PL" sz="2600" b="1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Projekt przepisu </a:t>
            </a:r>
          </a:p>
          <a:p>
            <a:pPr marL="0" indent="0">
              <a:buNone/>
            </a:pPr>
            <a:r>
              <a:rPr lang="pl-PL" sz="2600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13)	w art. 38o dotychczasową treść oznacza się jako ust. 1 i dodaje się ust. 2 w brzmieniu: </a:t>
            </a:r>
          </a:p>
          <a:p>
            <a:pPr marL="0" indent="0">
              <a:buNone/>
            </a:pPr>
            <a:r>
              <a:rPr lang="pl-PL" sz="2600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„2. W zakresie nieuregulowanym w ustawie do:</a:t>
            </a:r>
          </a:p>
          <a:p>
            <a:pPr marL="0" indent="0">
              <a:buNone/>
            </a:pPr>
            <a:r>
              <a:rPr lang="pl-PL" sz="2600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1)	zakładania i rejestracji spółdzielni energetycznej, przystępowania do niej członków i włączania do niej punktów poboru energii,</a:t>
            </a:r>
          </a:p>
          <a:p>
            <a:pPr marL="0" indent="0">
              <a:buNone/>
            </a:pPr>
            <a:r>
              <a:rPr lang="pl-PL" sz="2600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2)	sumarycznego bilansowania energii elektrycznej wprowadzonej i pobranej przez spółdzielnię energetyczną lub jej wszystkich członków, </a:t>
            </a:r>
          </a:p>
          <a:p>
            <a:pPr marL="0" indent="0">
              <a:buNone/>
            </a:pPr>
            <a:r>
              <a:rPr lang="pl-PL" sz="2600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3)	rozliczania energii elektrycznej między sprzedawcą, spółdzielnią energetyczną lub jej poszczególnymi członkami, </a:t>
            </a:r>
          </a:p>
          <a:p>
            <a:pPr marL="0" indent="0">
              <a:buNone/>
            </a:pPr>
            <a:r>
              <a:rPr lang="pl-PL" sz="2600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4)	zakupu energii elektrycznej dla punktów poboru energii, włączonych do spółdzielni energetycznej:</a:t>
            </a:r>
          </a:p>
          <a:p>
            <a:pPr marL="0" indent="0">
              <a:buNone/>
            </a:pPr>
            <a:r>
              <a:rPr lang="pl-PL" sz="2600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a)	od sprzedawcy, o którym mowa w art. 40 ust. 1a, jej dystrybucji i dostarczania w celu pokrycia niedoborów tej energii, pozostałych po przeprowadzeniu bilansowania i rozliczenia, </a:t>
            </a:r>
          </a:p>
          <a:p>
            <a:pPr marL="0" indent="0">
              <a:buNone/>
            </a:pPr>
            <a:r>
              <a:rPr lang="pl-PL" sz="2600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b)	od spółdzielni energetycznej oraz jej poszczególnych członków,</a:t>
            </a:r>
          </a:p>
          <a:p>
            <a:pPr marL="0" indent="0">
              <a:buNone/>
            </a:pPr>
            <a:r>
              <a:rPr lang="pl-PL" sz="2600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5)	bilansowania lub rozliczania biogazu, biogazu rolniczego, </a:t>
            </a:r>
            <a:r>
              <a:rPr lang="pl-PL" sz="2600" dirty="0" err="1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biometanu</a:t>
            </a:r>
            <a:r>
              <a:rPr lang="pl-PL" sz="2600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lub ciepła, między spółdzielnią energetyczną lub jej poszczególnymi członkami,</a:t>
            </a:r>
          </a:p>
          <a:p>
            <a:pPr marL="0" indent="0">
              <a:buNone/>
            </a:pPr>
            <a:r>
              <a:rPr lang="pl-PL" sz="2600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6) 	zakupu lub dostarczania biogazu, biogazu rolniczego, </a:t>
            </a:r>
            <a:r>
              <a:rPr lang="pl-PL" sz="2600" dirty="0" err="1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biometanu</a:t>
            </a:r>
            <a:r>
              <a:rPr lang="pl-PL" sz="2600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lub ciepła, od spółdzielni energetycznej lub jej poszczególnych członków</a:t>
            </a:r>
          </a:p>
          <a:p>
            <a:pPr marL="0" indent="0">
              <a:buNone/>
            </a:pPr>
            <a:r>
              <a:rPr lang="pl-PL" sz="2600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– stosuje się wyłącznie przepisy ustawy z dnia 16 września 1982 r. – Prawo spółdzielcze, ustawy z dnia 4 października 2018 r. o spółdzielniach rolników, ustawy z dnia 23 kwietnia 1964 r. – Kodeks cywilny lub ustawy – Prawo energetyczne.”;</a:t>
            </a:r>
          </a:p>
          <a:p>
            <a:pPr marL="0" indent="0">
              <a:buNone/>
            </a:pPr>
            <a:endParaRPr lang="pl-PL" sz="1400" dirty="0"/>
          </a:p>
        </p:txBody>
      </p:sp>
    </p:spTree>
    <p:extLst>
      <p:ext uri="{BB962C8B-B14F-4D97-AF65-F5344CB8AC3E}">
        <p14:creationId xmlns:p14="http://schemas.microsoft.com/office/powerpoint/2010/main" val="20512202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BEC64F-ACAA-9674-4748-4BBC069748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643F41D-EE2D-8E6B-7D7B-61FF264ADB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Uzasadnienie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26A77CC1-F518-1C1F-5126-92A123F5FB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5509"/>
            <a:ext cx="10515600" cy="2125891"/>
          </a:xfrm>
        </p:spPr>
        <p:txBody>
          <a:bodyPr>
            <a:normAutofit lnSpcReduction="10000"/>
          </a:bodyPr>
          <a:lstStyle/>
          <a:p>
            <a:pPr marL="609600" indent="-285750" algn="just">
              <a:lnSpc>
                <a:spcPct val="150000"/>
              </a:lnSpc>
              <a:spcBef>
                <a:spcPts val="600"/>
              </a:spcBef>
            </a:pPr>
            <a:r>
              <a:rPr lang="pl-PL" sz="1800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Celem zmiany jest sprecyzowanie</a:t>
            </a:r>
            <a:r>
              <a:rPr lang="pl-PL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, które przepisy stosuje się do procesów zakładania, rejestracji, przystępowania członków, włączania PPE, zarządzania energią poprzez bilansowanie, </a:t>
            </a:r>
            <a:r>
              <a:rPr lang="pl-PL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rozliczanie</a:t>
            </a:r>
            <a:r>
              <a:rPr lang="pl-PL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pl-PL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zakup</a:t>
            </a:r>
            <a:r>
              <a:rPr lang="pl-PL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i dostarczanie, pomiędzy sprzedawcą, spółdzielnią energetyczną i członkami.</a:t>
            </a:r>
          </a:p>
          <a:p>
            <a:pPr marL="609600" indent="-285750" algn="just">
              <a:lnSpc>
                <a:spcPct val="150000"/>
              </a:lnSpc>
              <a:spcBef>
                <a:spcPts val="600"/>
              </a:spcBef>
            </a:pPr>
            <a:r>
              <a:rPr lang="pl-PL" sz="1800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Jedyne akty prawne mające zastosowanie do wymienionych czynności dotyczących spółdzielni energetycznych to: 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4EC013E3-294E-68EB-8D32-93AEB65BC3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52573791"/>
              </p:ext>
            </p:extLst>
          </p:nvPr>
        </p:nvGraphicFramePr>
        <p:xfrm>
          <a:off x="2032000" y="3272969"/>
          <a:ext cx="8128000" cy="27323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879239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767F3E-08C0-C1A8-D0EA-579D9F18A8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ACD7BBA-F6CF-FED2-8849-F87351F31D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/>
              <a:t>Jak proponowany przepis reguluje kwestie PZP?</a:t>
            </a: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B4AB3706-2C4B-A84F-DAB1-3189AA2854E4}"/>
              </a:ext>
            </a:extLst>
          </p:cNvPr>
          <p:cNvSpPr/>
          <p:nvPr/>
        </p:nvSpPr>
        <p:spPr>
          <a:xfrm>
            <a:off x="838200" y="2318657"/>
            <a:ext cx="3385453" cy="2220686"/>
          </a:xfrm>
          <a:prstGeom prst="rect">
            <a:avLst/>
          </a:prstGeom>
          <a:solidFill>
            <a:srgbClr val="01A3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Poza </a:t>
            </a:r>
            <a:r>
              <a:rPr lang="pl-PL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wymienionymi przepisami </a:t>
            </a:r>
            <a:r>
              <a:rPr lang="pl-PL" b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nie mają zastosowania żadne inne przepisy.</a:t>
            </a:r>
            <a:endParaRPr lang="pl-PL"/>
          </a:p>
          <a:p>
            <a:pPr algn="ctr"/>
            <a:endParaRPr lang="pl-PL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6AE8C5D2-FC17-F0EE-AE09-1C18F6D21811}"/>
              </a:ext>
            </a:extLst>
          </p:cNvPr>
          <p:cNvSpPr/>
          <p:nvPr/>
        </p:nvSpPr>
        <p:spPr>
          <a:xfrm>
            <a:off x="4223653" y="2318657"/>
            <a:ext cx="3385453" cy="2220686"/>
          </a:xfrm>
          <a:prstGeom prst="rect">
            <a:avLst/>
          </a:prstGeom>
          <a:solidFill>
            <a:srgbClr val="04B8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Z tego względu, wyłączone są mechanizmy rynkowe. </a:t>
            </a:r>
            <a:endParaRPr lang="pl-PL" dirty="0"/>
          </a:p>
          <a:p>
            <a:pPr algn="ctr"/>
            <a:endParaRPr lang="pl-PL" dirty="0"/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C0C890D3-5E13-855F-DEA1-F6AA91BF8B35}"/>
              </a:ext>
            </a:extLst>
          </p:cNvPr>
          <p:cNvSpPr/>
          <p:nvPr/>
        </p:nvSpPr>
        <p:spPr>
          <a:xfrm>
            <a:off x="7609106" y="2318657"/>
            <a:ext cx="3385453" cy="2220686"/>
          </a:xfrm>
          <a:prstGeom prst="rect">
            <a:avLst/>
          </a:prstGeom>
          <a:solidFill>
            <a:srgbClr val="0CAC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Wskutek tego, stosowanie przepisów z zakresu zamówień publicznych nie odnosi się, brak jest przedmiotu regulowanego tą ustawą</a:t>
            </a:r>
          </a:p>
          <a:p>
            <a:pPr algn="ctr"/>
            <a:endParaRPr lang="pl-PL"/>
          </a:p>
        </p:txBody>
      </p:sp>
      <p:sp>
        <p:nvSpPr>
          <p:cNvPr id="15" name="Trójkąt równoramienny 14">
            <a:extLst>
              <a:ext uri="{FF2B5EF4-FFF2-40B4-BE49-F238E27FC236}">
                <a16:creationId xmlns:a16="http://schemas.microsoft.com/office/drawing/2014/main" id="{877A1608-F24B-8B79-7DF2-4D46D209A9EF}"/>
              </a:ext>
            </a:extLst>
          </p:cNvPr>
          <p:cNvSpPr/>
          <p:nvPr/>
        </p:nvSpPr>
        <p:spPr>
          <a:xfrm rot="5400000">
            <a:off x="4180109" y="4016829"/>
            <a:ext cx="522518" cy="500743"/>
          </a:xfrm>
          <a:prstGeom prst="triangle">
            <a:avLst>
              <a:gd name="adj" fmla="val 43750"/>
            </a:avLst>
          </a:prstGeom>
          <a:solidFill>
            <a:srgbClr val="01A34E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Trójkąt równoramienny 15">
            <a:extLst>
              <a:ext uri="{FF2B5EF4-FFF2-40B4-BE49-F238E27FC236}">
                <a16:creationId xmlns:a16="http://schemas.microsoft.com/office/drawing/2014/main" id="{D2F38318-2061-9F2C-8DA7-7627232B7085}"/>
              </a:ext>
            </a:extLst>
          </p:cNvPr>
          <p:cNvSpPr/>
          <p:nvPr/>
        </p:nvSpPr>
        <p:spPr>
          <a:xfrm rot="5400000">
            <a:off x="7554682" y="4016829"/>
            <a:ext cx="522518" cy="500743"/>
          </a:xfrm>
          <a:prstGeom prst="triangle">
            <a:avLst>
              <a:gd name="adj" fmla="val 43750"/>
            </a:avLst>
          </a:prstGeom>
          <a:solidFill>
            <a:srgbClr val="04B896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362670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0B58F1F-112B-6FE4-6C7F-730A39F00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Przebieg procesu legislacyjnego</a:t>
            </a: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FA984129-E468-4842-20DF-A2F6CD34AABD}"/>
              </a:ext>
            </a:extLst>
          </p:cNvPr>
          <p:cNvSpPr txBox="1"/>
          <p:nvPr/>
        </p:nvSpPr>
        <p:spPr>
          <a:xfrm>
            <a:off x="838199" y="1475965"/>
            <a:ext cx="1051560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Przepis znajduje się w Projekcie ustawy o zmianie ustawy o odnawialnych źródłach energii oraz niektórych innych ustaw 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Numer w wykazie prac legislacyjnych i programowych Rady Ministrów – </a:t>
            </a:r>
            <a:r>
              <a:rPr lang="pl-PL" b="1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UD332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Projekt znaleźć można w Rządowym Centrum Legislacji pod adresem: </a:t>
            </a:r>
            <a:r>
              <a:rPr lang="pl-PL" dirty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https://legislacja.rcl.gov.pl/projekt/12405700</a:t>
            </a:r>
          </a:p>
        </p:txBody>
      </p:sp>
      <p:graphicFrame>
        <p:nvGraphicFramePr>
          <p:cNvPr id="21" name="Diagram 20">
            <a:extLst>
              <a:ext uri="{FF2B5EF4-FFF2-40B4-BE49-F238E27FC236}">
                <a16:creationId xmlns:a16="http://schemas.microsoft.com/office/drawing/2014/main" id="{50C3E7AD-D211-6669-B9F7-75B57393E65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0379891"/>
              </p:ext>
            </p:extLst>
          </p:nvPr>
        </p:nvGraphicFramePr>
        <p:xfrm>
          <a:off x="1095827" y="3265283"/>
          <a:ext cx="10072916" cy="22521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23219556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KIŚ 2022">
      <a:dk1>
        <a:srgbClr val="000000"/>
      </a:dk1>
      <a:lt1>
        <a:srgbClr val="FFFFFF"/>
      </a:lt1>
      <a:dk2>
        <a:srgbClr val="44546A"/>
      </a:dk2>
      <a:lt2>
        <a:srgbClr val="17367B"/>
      </a:lt2>
      <a:accent1>
        <a:srgbClr val="FFCC00"/>
      </a:accent1>
      <a:accent2>
        <a:srgbClr val="FF0000"/>
      </a:accent2>
      <a:accent3>
        <a:srgbClr val="293765"/>
      </a:accent3>
      <a:accent4>
        <a:srgbClr val="000000"/>
      </a:accent4>
      <a:accent5>
        <a:srgbClr val="FFFFFF"/>
      </a:accent5>
      <a:accent6>
        <a:srgbClr val="FFFFFF"/>
      </a:accent6>
      <a:hlink>
        <a:srgbClr val="FFFFFF"/>
      </a:hlink>
      <a:folHlink>
        <a:srgbClr val="FFFFFF"/>
      </a:folHlink>
    </a:clrScheme>
    <a:fontScheme name="MKIŚ 2022">
      <a:majorFont>
        <a:latin typeface="Lato Black"/>
        <a:ea typeface=""/>
        <a:cs typeface=""/>
      </a:majorFont>
      <a:minorFont>
        <a:latin typeface="Lato Medium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449</Words>
  <Application>Microsoft Office PowerPoint</Application>
  <PresentationFormat>Panoramiczny</PresentationFormat>
  <Paragraphs>33</Paragraphs>
  <Slides>4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4</vt:i4>
      </vt:variant>
    </vt:vector>
  </HeadingPairs>
  <TitlesOfParts>
    <vt:vector size="13" baseType="lpstr">
      <vt:lpstr>Arial</vt:lpstr>
      <vt:lpstr>Lato</vt:lpstr>
      <vt:lpstr>Lato Black</vt:lpstr>
      <vt:lpstr>Lato Heavy</vt:lpstr>
      <vt:lpstr>Lato Medium</vt:lpstr>
      <vt:lpstr>Times</vt:lpstr>
      <vt:lpstr>Times New Roman</vt:lpstr>
      <vt:lpstr>Wingdings</vt:lpstr>
      <vt:lpstr>Motyw pakietu Office</vt:lpstr>
      <vt:lpstr>Projekt ustawy o zmianie ustawy o odnawialnych źródłach energii oraz niektórych innych ustaw (UD332) </vt:lpstr>
      <vt:lpstr>Uzasadnienie</vt:lpstr>
      <vt:lpstr>Jak proponowany przepis reguluje kwestie PZP?</vt:lpstr>
      <vt:lpstr>Przebieg procesu legislacyjnego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CICHOCKI Janusz</dc:creator>
  <cp:lastModifiedBy>Gałczyńska Małgorzata</cp:lastModifiedBy>
  <cp:revision>3</cp:revision>
  <dcterms:created xsi:type="dcterms:W3CDTF">2022-10-26T09:45:58Z</dcterms:created>
  <dcterms:modified xsi:type="dcterms:W3CDTF">2026-07-08T11:10:19Z</dcterms:modified>
</cp:coreProperties>
</file>