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1">
  <p:sldMasterIdLst>
    <p:sldMasterId id="2147483659" r:id="rId1"/>
    <p:sldMasterId id="2147483671" r:id="rId2"/>
  </p:sldMasterIdLst>
  <p:notesMasterIdLst>
    <p:notesMasterId r:id="rId12"/>
  </p:notesMasterIdLst>
  <p:handoutMasterIdLst>
    <p:handoutMasterId r:id="rId13"/>
  </p:handoutMasterIdLst>
  <p:sldIdLst>
    <p:sldId id="505" r:id="rId3"/>
    <p:sldId id="581" r:id="rId4"/>
    <p:sldId id="598" r:id="rId5"/>
    <p:sldId id="599" r:id="rId6"/>
    <p:sldId id="600" r:id="rId7"/>
    <p:sldId id="601" r:id="rId8"/>
    <p:sldId id="602" r:id="rId9"/>
    <p:sldId id="603" r:id="rId10"/>
    <p:sldId id="491" r:id="rId11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9" clrIdx="0">
    <p:extLst>
      <p:ext uri="{19B8F6BF-5375-455C-9EA6-DF929625EA0E}">
        <p15:presenceInfo xmlns:p15="http://schemas.microsoft.com/office/powerpoint/2012/main" userId="Asus" providerId="None"/>
      </p:ext>
    </p:extLst>
  </p:cmAuthor>
  <p:cmAuthor id="2" name="Pszczółkowski Tomasz" initials="PT" lastIdx="2" clrIdx="1">
    <p:extLst>
      <p:ext uri="{19B8F6BF-5375-455C-9EA6-DF929625EA0E}">
        <p15:presenceInfo xmlns:p15="http://schemas.microsoft.com/office/powerpoint/2012/main" userId="S-1-5-21-1547161642-115176313-839522115-548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E34"/>
    <a:srgbClr val="A5C723"/>
    <a:srgbClr val="8AAB47"/>
    <a:srgbClr val="85A644"/>
    <a:srgbClr val="4A88D2"/>
    <a:srgbClr val="CCDAEC"/>
    <a:srgbClr val="93B64E"/>
    <a:srgbClr val="5F95D7"/>
    <a:srgbClr val="2E6CB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186" autoAdjust="0"/>
  </p:normalViewPr>
  <p:slideViewPr>
    <p:cSldViewPr>
      <p:cViewPr varScale="1">
        <p:scale>
          <a:sx n="82" d="100"/>
          <a:sy n="82" d="100"/>
        </p:scale>
        <p:origin x="65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5E2DE-A1AA-49EE-AEDD-07DC8CB986B6}" type="datetimeFigureOut">
              <a:rPr lang="pl-PL" smtClean="0"/>
              <a:pPr/>
              <a:t>6.05.2026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473BE-6540-4BBD-AE33-24C847369D1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663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16CDD-82ED-426B-A558-CF9D51A95750}" type="datetimeFigureOut">
              <a:rPr lang="pl-PL" smtClean="0"/>
              <a:pPr/>
              <a:t>6.05.2026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95B42-47D4-4A1C-8DDD-3EE2087E5E2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04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95B42-47D4-4A1C-8DDD-3EE2087E5E2D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972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474C8-1EB8-81BD-19B7-99171D1F8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A8117C3-82B9-1307-9B7D-36A534706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BBB9217-6EF7-7CE5-9830-2AE1A9DB2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9B2E49-6390-8457-C1FF-CD8E89354D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95B42-47D4-4A1C-8DDD-3EE2087E5E2D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238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3852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01001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45535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492896"/>
            <a:ext cx="7772400" cy="1368152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pl-PL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TYTUŁ PREZENTACJI</a:t>
            </a:r>
          </a:p>
        </p:txBody>
      </p:sp>
      <p:sp>
        <p:nvSpPr>
          <p:cNvPr id="1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41168"/>
            <a:ext cx="6400800" cy="1224136"/>
          </a:xfrm>
        </p:spPr>
        <p:txBody>
          <a:bodyPr>
            <a:normAutofit fontScale="92500"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IMIĘ I NAZWISKO AUTORA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Miasto, data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0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14" y="1556792"/>
            <a:ext cx="3096000" cy="1879415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2483768" y="4437112"/>
            <a:ext cx="432048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infolinia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www.kowr.gov.pl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0616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492896"/>
            <a:ext cx="7772400" cy="1368152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pl-PL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TYTUŁ PREZENTACJI</a:t>
            </a:r>
          </a:p>
        </p:txBody>
      </p:sp>
      <p:sp>
        <p:nvSpPr>
          <p:cNvPr id="1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41168"/>
            <a:ext cx="6400800" cy="1224136"/>
          </a:xfrm>
        </p:spPr>
        <p:txBody>
          <a:bodyPr>
            <a:normAutofit fontScale="92500"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IMIĘ I NAZWISKO AUTORA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Miasto, data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57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14" y="1556792"/>
            <a:ext cx="3096000" cy="1879415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2483768" y="4437112"/>
            <a:ext cx="432048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infolinia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www.kowr.gov.pl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3132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929739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71556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69601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3666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8806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46999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826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796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9796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9796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3203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13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57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15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62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1019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7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0F02D-730C-47CF-A88D-A8989934DA30}" type="datetimeFigureOut">
              <a:rPr lang="pl-PL" smtClean="0"/>
              <a:t>6.05.2026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1"/>
          <p:cNvSpPr txBox="1">
            <a:spLocks/>
          </p:cNvSpPr>
          <p:nvPr userDrawn="1"/>
        </p:nvSpPr>
        <p:spPr>
          <a:xfrm>
            <a:off x="457200" y="274638"/>
            <a:ext cx="8229600" cy="8601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3000" dirty="0"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 userDrawn="1"/>
        </p:nvSpPr>
        <p:spPr>
          <a:xfrm>
            <a:off x="457200" y="1916832"/>
            <a:ext cx="8229600" cy="38164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600" dirty="0">
              <a:latin typeface="Tw Cen MT" panose="020B0602020104020603" pitchFamily="34" charset="-18"/>
            </a:endParaRPr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6237312"/>
            <a:ext cx="8478478" cy="504056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4616"/>
            <a:ext cx="1440000" cy="87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16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49" r:id="rId12"/>
    <p:sldLayoutId id="2147483658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 userDrawn="1"/>
        </p:nvSpPr>
        <p:spPr>
          <a:xfrm>
            <a:off x="457200" y="274638"/>
            <a:ext cx="8229600" cy="8601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3000" dirty="0"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ymbol zastępczy zawartości 2"/>
          <p:cNvSpPr txBox="1">
            <a:spLocks/>
          </p:cNvSpPr>
          <p:nvPr userDrawn="1"/>
        </p:nvSpPr>
        <p:spPr>
          <a:xfrm>
            <a:off x="457200" y="1916832"/>
            <a:ext cx="8229600" cy="38164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600" dirty="0">
              <a:latin typeface="Tw Cen MT" panose="020B0602020104020603" pitchFamily="34" charset="-18"/>
            </a:endParaRPr>
          </a:p>
        </p:txBody>
      </p: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6237312"/>
            <a:ext cx="8478478" cy="50405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4616"/>
            <a:ext cx="1440000" cy="874144"/>
          </a:xfrm>
          <a:prstGeom prst="rect">
            <a:avLst/>
          </a:prstGeom>
        </p:spPr>
      </p:pic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466570" y="116632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TYTUŁ SLAJDU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z="2000" dirty="0"/>
              <a:t>Tekst prezentacji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230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algn="r" defTabSz="914400" rtl="0" eaLnBrk="1" latinLnBrk="0" hangingPunct="1">
        <a:lnSpc>
          <a:spcPct val="150000"/>
        </a:lnSpc>
        <a:spcBef>
          <a:spcPct val="0"/>
        </a:spcBef>
        <a:buNone/>
        <a:defRPr sz="3000" kern="1200" baseline="0">
          <a:solidFill>
            <a:schemeClr val="tx1"/>
          </a:solidFill>
          <a:latin typeface="Tw Cen MT" panose="020B0602020104020603" pitchFamily="34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503548" y="2708920"/>
            <a:ext cx="8064896" cy="2016224"/>
          </a:xfrm>
        </p:spPr>
        <p:txBody>
          <a:bodyPr>
            <a:normAutofit/>
          </a:bodyPr>
          <a:lstStyle/>
          <a:p>
            <a:pPr algn="ctr"/>
            <a:r>
              <a:rPr lang="pl-PL" sz="3000" b="1" dirty="0">
                <a:latin typeface="Tw Cen MT" panose="020B0602020104020603" pitchFamily="34" charset="-18"/>
              </a:rPr>
              <a:t>Obowiązek sprawozdawczy </a:t>
            </a:r>
            <a:br>
              <a:rPr lang="pl-PL" sz="3000" b="1" dirty="0">
                <a:latin typeface="Tw Cen MT" panose="020B0602020104020603" pitchFamily="34" charset="-18"/>
              </a:rPr>
            </a:br>
            <a:r>
              <a:rPr lang="pl-PL" sz="3000" b="1" dirty="0">
                <a:latin typeface="Tw Cen MT" panose="020B0602020104020603" pitchFamily="34" charset="-18"/>
              </a:rPr>
              <a:t>spółdzielni energetycznych </a:t>
            </a: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899592" y="5013176"/>
            <a:ext cx="7272808" cy="1080120"/>
          </a:xfrm>
        </p:spPr>
        <p:txBody>
          <a:bodyPr>
            <a:normAutofit fontScale="70000" lnSpcReduction="20000"/>
          </a:bodyPr>
          <a:lstStyle/>
          <a:p>
            <a:r>
              <a:rPr lang="pl-PL" sz="2200" b="1" dirty="0">
                <a:latin typeface="Tw Cen MT" panose="020B0602020104020603" pitchFamily="34" charset="-18"/>
                <a:cs typeface="Arial" panose="020B0604020202020204" pitchFamily="34" charset="0"/>
              </a:rPr>
              <a:t>Paulina Szadkowska</a:t>
            </a:r>
          </a:p>
          <a:p>
            <a:r>
              <a:rPr lang="pl-PL" sz="2200" dirty="0">
                <a:latin typeface="Tw Cen MT" panose="020B0602020104020603" pitchFamily="34" charset="-18"/>
                <a:cs typeface="Arial" panose="020B0604020202020204" pitchFamily="34" charset="0"/>
              </a:rPr>
              <a:t>p.o. Kierownik Wydziału Społeczności Energetycznych</a:t>
            </a:r>
          </a:p>
          <a:p>
            <a:r>
              <a:rPr lang="pl-PL" sz="2200" dirty="0">
                <a:latin typeface="Tw Cen MT" panose="020B0602020104020603" pitchFamily="34" charset="-18"/>
                <a:cs typeface="Arial" panose="020B0604020202020204" pitchFamily="34" charset="0"/>
              </a:rPr>
              <a:t>Departament Innowacji </a:t>
            </a:r>
          </a:p>
          <a:p>
            <a:r>
              <a:rPr lang="pl-PL" sz="2200" dirty="0">
                <a:latin typeface="Tw Cen MT" panose="020B0602020104020603" pitchFamily="34" charset="-18"/>
                <a:cs typeface="Arial" panose="020B0604020202020204" pitchFamily="34" charset="0"/>
              </a:rPr>
              <a:t>KOWR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063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l-PL" sz="2700" dirty="0"/>
              <a:t>Warunki do spełnienia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3021353-F062-7D0A-908F-1D0A65AF9205}"/>
              </a:ext>
            </a:extLst>
          </p:cNvPr>
          <p:cNvSpPr txBox="1"/>
          <p:nvPr/>
        </p:nvSpPr>
        <p:spPr>
          <a:xfrm>
            <a:off x="755576" y="2060848"/>
            <a:ext cx="777686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900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Zamieszczenie w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 wykazie spółdzielni energetycznych</a:t>
            </a:r>
          </a:p>
          <a:p>
            <a:pPr>
              <a:buNone/>
            </a:pPr>
            <a:endParaRPr lang="pl-PL" sz="1900" dirty="0">
              <a:effectLst/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Warunki wynikające z art. 38e ustawy o OZE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Obszar działalności: na obszarze gminy wiejskiej / miejsko-wiejskiej lub na</a:t>
            </a: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obszarze </a:t>
            </a:r>
            <a:r>
              <a:rPr lang="pl-PL" sz="1900" b="1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nie więcej niż 3 tego rodzaju gmin bezpośrednio sąsiadujących ze sobą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Rozmiar instalacji: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energia elektryczna: łączna moc zainstalowana elektryczna wszystkich instalacji OZE </a:t>
            </a:r>
            <a:r>
              <a:rPr lang="pl-PL" sz="1900" b="1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nie przekracza 10 MW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, a ich sprawność wytwarzania energii elektrycznej umożliwia pokrycie w ciągu roku </a:t>
            </a:r>
            <a:r>
              <a:rPr lang="pl-PL" sz="1900" b="1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nie mniej niż 70% 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potrzeb własnych spółdzielni energetycznej i jej członków;</a:t>
            </a: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87765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97135-41A4-2FCA-AAA2-304EE7957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6E9AF-818C-89A6-787B-169A8716D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l-PL" sz="2700" dirty="0"/>
              <a:t>Obowiązki sprawozdawcze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0A8368E-E4B2-FC59-D29A-D95B05240A66}"/>
              </a:ext>
            </a:extLst>
          </p:cNvPr>
          <p:cNvSpPr txBox="1"/>
          <p:nvPr/>
        </p:nvSpPr>
        <p:spPr>
          <a:xfrm>
            <a:off x="827584" y="1844824"/>
            <a:ext cx="777686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900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Zamieszczenie w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 wykazie spółdzielni energetycznych</a:t>
            </a:r>
          </a:p>
          <a:p>
            <a:pPr>
              <a:buNone/>
            </a:pPr>
            <a:endParaRPr lang="pl-PL" sz="1900" dirty="0">
              <a:effectLst/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pl-PL" sz="1900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Obowiązki wynikające z art. 38m ustawy OZE</a:t>
            </a:r>
            <a:endParaRPr lang="pl-PL" sz="1900" dirty="0">
              <a:effectLst/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Roczne sprawozdania do Dyrektora Generalnego KOWR, zawierające: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900" b="1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i</a:t>
            </a:r>
            <a:r>
              <a:rPr lang="pl-PL" sz="1900" b="1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lość wytworzon</a:t>
            </a:r>
            <a:r>
              <a:rPr lang="pl-PL" sz="1900" b="1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ej 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energii elektrycznej;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900" b="1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i</a:t>
            </a:r>
            <a:r>
              <a:rPr lang="pl-PL" sz="1900" b="1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lość zużytej </a:t>
            </a: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energii elektrycznej;</a:t>
            </a:r>
            <a:endParaRPr lang="pl-PL" sz="1900" dirty="0"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1"/>
            <a:r>
              <a:rPr lang="pl-PL" sz="1900" b="1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od dnia zamieszczenia jej danych w wykazie</a:t>
            </a:r>
            <a:r>
              <a:rPr lang="pl-PL" sz="1900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 spółdzielni energetycznych;</a:t>
            </a:r>
          </a:p>
          <a:p>
            <a:pPr lvl="1"/>
            <a:r>
              <a:rPr lang="pl-PL" sz="1900" dirty="0"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na podstawie prowadzonej dokumentacji.</a:t>
            </a:r>
            <a:endParaRPr lang="pl-PL" sz="1900" dirty="0">
              <a:effectLst/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Dane przekazywane w ujęciu miesięcznym.</a:t>
            </a: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Termin przekazania: do 60 dni po zakończeniu roku kalendarzowego.</a:t>
            </a:r>
          </a:p>
          <a:p>
            <a:pPr>
              <a:buNone/>
            </a:pPr>
            <a:endParaRPr lang="pl-PL" sz="1900" dirty="0">
              <a:latin typeface="Tw Cen MT" panose="020B0602020104020603" pitchFamily="34" charset="-18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pl-PL" sz="1900" dirty="0">
                <a:effectLst/>
                <a:latin typeface="Tw Cen MT" panose="020B0602020104020603" pitchFamily="34" charset="-18"/>
                <a:ea typeface="Aptos" panose="020B0004020202020204" pitchFamily="34" charset="0"/>
                <a:cs typeface="Aptos" panose="020B0004020202020204" pitchFamily="34" charset="0"/>
              </a:rPr>
              <a:t>Obowiązek sprawozdawczy dotyczy również spółdzielni energetycznych, które zostały wykreślone z wykazu.</a:t>
            </a:r>
          </a:p>
        </p:txBody>
      </p:sp>
    </p:spTree>
    <p:extLst>
      <p:ext uri="{BB962C8B-B14F-4D97-AF65-F5344CB8AC3E}">
        <p14:creationId xmlns:p14="http://schemas.microsoft.com/office/powerpoint/2010/main" val="163537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4A8101-A542-E7E5-D1E7-BBF434D20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Sprawozdania za 2025 r. </a:t>
            </a:r>
            <a:br>
              <a:rPr lang="pl-PL" dirty="0"/>
            </a:br>
            <a:r>
              <a:rPr lang="pl-PL" dirty="0"/>
              <a:t>– dane statystyczne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A83F45-5467-61D0-C012-F868C2E44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dirty="0"/>
              <a:t>Łącznie 431 spółdzielni energetycznych było zobowiązanych do złożenia sprawozdania za 2025 r., z czego:</a:t>
            </a:r>
          </a:p>
          <a:p>
            <a:pPr lvl="0"/>
            <a:r>
              <a:rPr lang="pl-PL" dirty="0"/>
              <a:t>407 spółdzielni energetycznych wywiązało się z tego obowiązku </a:t>
            </a:r>
            <a:br>
              <a:rPr lang="pl-PL" dirty="0"/>
            </a:br>
            <a:r>
              <a:rPr lang="pl-PL" dirty="0"/>
              <a:t>(20 sprawozdań zostało złożonych po terminie), w tym: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900" b="1" dirty="0"/>
              <a:t>280 sprawozdań </a:t>
            </a:r>
            <a:r>
              <a:rPr lang="pl-PL" sz="1900" dirty="0"/>
              <a:t> - nie wymagało korekty,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900" b="1" dirty="0"/>
              <a:t>100 sprawozdań </a:t>
            </a:r>
            <a:r>
              <a:rPr lang="pl-PL" sz="1900" dirty="0"/>
              <a:t> - wymagało jednej korekty,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900" b="1" dirty="0"/>
              <a:t>20 sprawozdań </a:t>
            </a:r>
            <a:r>
              <a:rPr lang="pl-PL" sz="1900" dirty="0"/>
              <a:t>-  wymagało dwóch korekt,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900" b="1" dirty="0"/>
              <a:t>7 sprawozdań  </a:t>
            </a:r>
            <a:r>
              <a:rPr lang="pl-PL" sz="1900" dirty="0"/>
              <a:t>- wymagało trzech korekt,</a:t>
            </a:r>
          </a:p>
          <a:p>
            <a:r>
              <a:rPr lang="pl-PL" dirty="0"/>
              <a:t>24 spółdzielnie energetyczne nie złożyły sprawozdania.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739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BF879A-B841-C556-5AA4-480B17718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Wnioski ze sprawozdań </a:t>
            </a:r>
            <a:br>
              <a:rPr lang="pl-PL" dirty="0"/>
            </a:br>
            <a:r>
              <a:rPr lang="pl-PL" dirty="0"/>
              <a:t>– zidentyfikowane problemy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7ED487-CD3D-47A5-3EC9-A39452F8F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Autofit/>
          </a:bodyPr>
          <a:lstStyle/>
          <a:p>
            <a:pPr lvl="0"/>
            <a:r>
              <a:rPr lang="pl-PL" sz="1900" dirty="0"/>
              <a:t>Do sprawozdania zawierającego dane ilości wytworzonej i zużytej energii elektrycznej, dołączono wyjaśnienia, z których jednocześnie wynika, że instalacja nie była przyłączona do sieci,</a:t>
            </a:r>
          </a:p>
          <a:p>
            <a:r>
              <a:rPr lang="pl-PL" sz="1900" dirty="0"/>
              <a:t>„Zerowe” sprawozdania – przeświadczenie, że dane w sprawozdaniu rocznym dotyczą jedynie funkcjonowania spółdzielni energetycznej po podpisaniu umowy ze spółką obrotu,</a:t>
            </a:r>
          </a:p>
          <a:p>
            <a:r>
              <a:rPr lang="pl-PL" sz="1900" dirty="0"/>
              <a:t>Awaria instalacji (brak dokumentacji potwierdzającej zaistniałą sytuację),</a:t>
            </a:r>
          </a:p>
          <a:p>
            <a:r>
              <a:rPr lang="pl-PL" sz="1900" dirty="0"/>
              <a:t>Dane w sprawozdaniu niespójne z datą zamieszczenia danych spółdzielni energetycznej w wykazie,</a:t>
            </a:r>
          </a:p>
          <a:p>
            <a:r>
              <a:rPr lang="pl-PL" sz="1900" dirty="0"/>
              <a:t>Pomijanie </a:t>
            </a:r>
            <a:r>
              <a:rPr lang="pl-PL" sz="1900" dirty="0" err="1"/>
              <a:t>autokonsumpcji</a:t>
            </a:r>
            <a:r>
              <a:rPr lang="pl-PL" sz="1900" dirty="0"/>
              <a:t> (zużyta energia elektryczna ≠ pobrana energia elektryczna).</a:t>
            </a:r>
          </a:p>
        </p:txBody>
      </p:sp>
    </p:spTree>
    <p:extLst>
      <p:ext uri="{BB962C8B-B14F-4D97-AF65-F5344CB8AC3E}">
        <p14:creationId xmlns:p14="http://schemas.microsoft.com/office/powerpoint/2010/main" val="276662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5A298A-4500-121D-016B-7F762DC4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Wnioski ze sprawozdań </a:t>
            </a:r>
            <a:br>
              <a:rPr lang="pl-PL" dirty="0"/>
            </a:br>
            <a:r>
              <a:rPr lang="pl-PL" dirty="0"/>
              <a:t>– zidentyfikowane błędy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86A76D-788D-9320-D1ED-C611EA9B3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lvl="0"/>
            <a:r>
              <a:rPr lang="pl-PL" dirty="0"/>
              <a:t>Nieprawidłowa jednostka (kWh zamiast MWh),</a:t>
            </a:r>
          </a:p>
          <a:p>
            <a:pPr lvl="0"/>
            <a:r>
              <a:rPr lang="pl-PL" dirty="0"/>
              <a:t>Błędy w danych identyfikacyjnych,</a:t>
            </a:r>
          </a:p>
          <a:p>
            <a:pPr lvl="0"/>
            <a:r>
              <a:rPr lang="pl-PL" dirty="0"/>
              <a:t>Brak podpisu osoby uprawnionej,</a:t>
            </a:r>
          </a:p>
          <a:p>
            <a:pPr lvl="0"/>
            <a:r>
              <a:rPr lang="pl-PL" dirty="0"/>
              <a:t>Niekompletne sprawozdanie,</a:t>
            </a:r>
          </a:p>
          <a:p>
            <a:pPr lvl="0"/>
            <a:r>
              <a:rPr lang="pl-PL" dirty="0"/>
              <a:t>Przekazanie danych jedynie w zakresie wytworzenia lub zużycia energii.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644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B81922-1917-7FAF-F585-5E93F090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Konsekwencje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B26ECB-579F-1097-0576-17E39E34E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Nieprzekazanie w terminie sprawozdania rocznego lub podanie w tym sprawozdaniu nieprawdziwych informacji (w tym również wartości „0”) </a:t>
            </a:r>
            <a:br>
              <a:rPr lang="pl-PL" dirty="0"/>
            </a:br>
            <a:r>
              <a:rPr lang="pl-PL" dirty="0"/>
              <a:t>skutkuje wymierzeniem przez Dyrektora Generalnego KOWR kary pieniężnej w wysokości nie większej niż 1 000 zł – zgodnie z przepisami art. 168 pkt 22, art. 169 ust. 1 pkt 2 i art. 170 ust. 7 pkt 2 ustawy </a:t>
            </a:r>
            <a:r>
              <a:rPr lang="pl-PL" dirty="0" err="1"/>
              <a:t>oze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w toku weryfikacji sprawozdań i wyjaśnień zostaną stwierdzone dodatkowe okoliczności wskazujące na naruszenia większej wagi, KOWR będzie podejmował odpowiednie działania sankcyjne.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140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101889-FA57-300B-EE2A-3AFF903FC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CSIRE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669A9F-2E94-F764-09B7-3832ED86F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Wprowadzenie Centralnego Systemu Informacji Rynku Energii umożliwi:</a:t>
            </a:r>
          </a:p>
          <a:p>
            <a:r>
              <a:rPr lang="pl-PL" dirty="0"/>
              <a:t>identyfikację PPE,</a:t>
            </a:r>
          </a:p>
          <a:p>
            <a:r>
              <a:rPr lang="pl-PL" dirty="0"/>
              <a:t>automatyzację raportowania danych,</a:t>
            </a:r>
          </a:p>
          <a:p>
            <a:r>
              <a:rPr lang="pl-PL" dirty="0"/>
              <a:t>spójne dane pomiarowe.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CSIRE szansą na automatyczną sprawozdawczość opartą na danych licznikowych i procesach rynku energii. </a:t>
            </a:r>
          </a:p>
        </p:txBody>
      </p:sp>
    </p:spTree>
    <p:extLst>
      <p:ext uri="{BB962C8B-B14F-4D97-AF65-F5344CB8AC3E}">
        <p14:creationId xmlns:p14="http://schemas.microsoft.com/office/powerpoint/2010/main" val="393956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736304"/>
          </a:xfrm>
        </p:spPr>
        <p:txBody>
          <a:bodyPr>
            <a:normAutofit fontScale="92500" lnSpcReduction="20000"/>
          </a:bodyPr>
          <a:lstStyle/>
          <a:p>
            <a:r>
              <a:rPr lang="pl-PL" sz="3200" b="1" dirty="0"/>
              <a:t>Dziękuję za uwagę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Infolinia KOWR</a:t>
            </a:r>
          </a:p>
          <a:p>
            <a:pPr>
              <a:lnSpc>
                <a:spcPct val="110000"/>
              </a:lnSpc>
            </a:pPr>
            <a:r>
              <a:rPr lang="pl-PL" b="1" dirty="0"/>
              <a:t>tel. 22 376 76 76</a:t>
            </a:r>
          </a:p>
          <a:p>
            <a:pPr>
              <a:lnSpc>
                <a:spcPct val="110000"/>
              </a:lnSpc>
            </a:pPr>
            <a:endParaRPr lang="pl-PL" dirty="0"/>
          </a:p>
          <a:p>
            <a:pPr>
              <a:lnSpc>
                <a:spcPct val="110000"/>
              </a:lnSpc>
            </a:pPr>
            <a:r>
              <a:rPr lang="pl-PL" dirty="0"/>
              <a:t>Strona internetowa KOWR</a:t>
            </a:r>
          </a:p>
          <a:p>
            <a:r>
              <a:rPr lang="pl-PL" dirty="0"/>
              <a:t> </a:t>
            </a:r>
            <a:r>
              <a:rPr lang="pl-PL" b="1" dirty="0"/>
              <a:t>www.gov.pl/web/kowr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8405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18341</TotalTime>
  <Words>541</Words>
  <Application>Microsoft Office PowerPoint</Application>
  <PresentationFormat>Pokaz na ekranie (4:3)</PresentationFormat>
  <Paragraphs>68</Paragraphs>
  <Slides>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Tw Cen MT</vt:lpstr>
      <vt:lpstr>Wingdings</vt:lpstr>
      <vt:lpstr>Motyw pakietu Office</vt:lpstr>
      <vt:lpstr>1_Motyw pakietu Office</vt:lpstr>
      <vt:lpstr>Obowiązek sprawozdawczy  spółdzielni energetycznych </vt:lpstr>
      <vt:lpstr>Warunki do spełnienia</vt:lpstr>
      <vt:lpstr>Obowiązki sprawozdawcze</vt:lpstr>
      <vt:lpstr>Sprawozdania za 2025 r.  – dane statystyczne</vt:lpstr>
      <vt:lpstr>Wnioski ze sprawozdań  – zidentyfikowane problemy</vt:lpstr>
      <vt:lpstr>Wnioski ze sprawozdań  – zidentyfikowane błędy</vt:lpstr>
      <vt:lpstr>Konsekwencje</vt:lpstr>
      <vt:lpstr>CSIRE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Sykta</dc:creator>
  <cp:lastModifiedBy>Szadkowska Paulina</cp:lastModifiedBy>
  <cp:revision>1178</cp:revision>
  <cp:lastPrinted>2021-06-09T09:17:30Z</cp:lastPrinted>
  <dcterms:created xsi:type="dcterms:W3CDTF">2017-06-22T17:24:09Z</dcterms:created>
  <dcterms:modified xsi:type="dcterms:W3CDTF">2026-05-06T21:54:01Z</dcterms:modified>
</cp:coreProperties>
</file>