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781" r:id="rId7"/>
    <p:sldId id="266" r:id="rId8"/>
    <p:sldId id="268" r:id="rId9"/>
    <p:sldId id="782" r:id="rId10"/>
    <p:sldId id="786" r:id="rId11"/>
    <p:sldId id="257" r:id="rId12"/>
    <p:sldId id="725" r:id="rId13"/>
    <p:sldId id="735" r:id="rId14"/>
    <p:sldId id="780" r:id="rId15"/>
    <p:sldId id="272" r:id="rId16"/>
    <p:sldId id="760" r:id="rId17"/>
    <p:sldId id="764" r:id="rId18"/>
    <p:sldId id="779" r:id="rId19"/>
    <p:sldId id="784" r:id="rId20"/>
    <p:sldId id="785" r:id="rId21"/>
    <p:sldId id="736" r:id="rId22"/>
    <p:sldId id="787" r:id="rId23"/>
  </p:sldIdLst>
  <p:sldSz cx="12192000" cy="6858000"/>
  <p:notesSz cx="6792913" cy="9925050"/>
  <p:embeddedFontLst>
    <p:embeddedFont>
      <p:font typeface="Arial Black" panose="020B0A04020102020204" pitchFamily="34" charset="0"/>
      <p:bold r:id="rId24"/>
    </p:embeddedFont>
    <p:embeddedFont>
      <p:font typeface="Inter 24pt Light" panose="02000503000000020004" pitchFamily="2" charset="0"/>
      <p:regular r:id="rId25"/>
      <p:italic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E5C"/>
    <a:srgbClr val="152993"/>
    <a:srgbClr val="FFBC61"/>
    <a:srgbClr val="FFC958"/>
    <a:srgbClr val="F2CB59"/>
    <a:srgbClr val="216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5322" autoAdjust="0"/>
  </p:normalViewPr>
  <p:slideViewPr>
    <p:cSldViewPr snapToGrid="0">
      <p:cViewPr varScale="1">
        <p:scale>
          <a:sx n="82" d="100"/>
          <a:sy n="82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50247D-3D03-1A61-388F-89610D901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E7DD14D-540B-C559-A99A-3D925B09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B1F7B0-F255-9978-756D-59F736F2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893AD0-923D-16B6-4D8C-C97AB48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05A643-0C3C-0627-62CE-7AE651DB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14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D9891-5BAC-A17C-CC75-34FDFDB1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D40D370-BA9A-5AA3-D6DD-53FA4FC35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D6BAC7-ADB0-8F85-7934-AF7BA71D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EEC364-06FE-4AB0-67F8-94D68503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28E8DF-D3B9-9149-B126-5F8D58CE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01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8A62415-45B9-94F6-8BE2-FA3843000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5C6862-F0B9-9BF8-6A49-EBB296923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241B67-0802-CB71-E7C3-1F0F0F47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F9A3D-D933-5E73-2880-C33FD855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35A38F-2A19-4D55-04EB-45C36248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79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A778C-848F-F203-F539-6274A1B4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808F7-9926-D3A4-8223-55A81F4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AA9640-DF23-ED14-D77D-24F5C1BC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620A6A-4466-E0C7-D8C7-D9F85873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57F411-4413-F93C-C7C4-81CCF258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0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2DE10-64E2-B336-0C55-C451F0E3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D1A85D-4506-B053-E27D-1223FAE6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1C0BFD-E4FF-BF87-6DC9-3194322F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130F02-5FD7-79DA-740B-230C23F6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5D38E1-DCED-886D-8D88-4B3C06B6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1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6BCB2-5573-318B-26EC-5DEDA628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C658F9-7ACC-3BCD-D4E6-103C594ED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1F0ACF-4008-E4DF-DD37-93EB4E00D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43FFA7-0E40-9764-AD65-101583D8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67218A-7584-ED3E-8F44-22E39AD0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50E466-A2C2-5A69-5BE7-98C9B0A9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4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9EDED9-D59B-B8EE-9AEF-4FE708FB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8CA625-48F9-8B6A-6203-4A1B416D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F1AF1D-FDEB-634B-87F8-50C1ED74A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B0753E-DE27-EB44-E677-DB36C331A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62BB0C-32AC-945F-8989-023902DBF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41CEA89-E6E5-E04D-9276-9D1867B5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6F84484-E0D3-CEF9-7EB0-7FF44EF5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AD01EB9-17E0-0EBB-3D8A-AB6B399B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09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43C996-E4D5-A009-F287-647122A1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2A98712-F99A-6C9E-C908-2C1B02A4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25A59AB-082B-97B3-7C1E-BBCCC4E0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1A7628D-A7C3-1B12-5289-72C16679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64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CA54DE0-97FD-77AB-6225-9FAA15DA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E3A0693-E8D7-F9F7-89E7-6E828887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D4B92B-7353-02D4-5FE0-4480ECDC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40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C01FA-10A5-6F16-E271-0D25D9C8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497E5F-FCCF-6E1C-E75B-EFDA25476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F4FD4C-8602-8116-7226-3F374548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C9D941-A4D6-93DB-D45E-4CED3EDE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0EA802-34D1-0218-88B9-8CD5293B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A7A6D6-9D1C-5A23-E039-F28FF3DE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62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0EAE20-FBCE-02AD-F632-34D42DFE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8CC155F-1B2D-AEF0-55CB-63A2069B0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F15CFD-449F-CB1E-5789-D520AB387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F9F6F2-53F0-2970-B3DC-B39BA5A4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694B8C-DF19-A11B-A1DD-CE11A9DB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47835C-AEEE-738E-EA51-D10DB755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FA65CD9-5FAB-1E11-0EBD-5818277E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DACD5B-FD0D-192B-9CDC-F4C53B0D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4522A-9226-DB12-B1C8-E43569DE5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30B8-6F9F-4785-8A7E-03FCAA0BD204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DD4376-D6A2-E87E-F2A5-FCE7B0717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A7FB05-1EF1-C617-B042-025B374B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6374-CBC7-477C-96CE-F586C11C9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51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GcCnh-3KC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283B09A-7121-24DB-17BF-13AF248A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608" b="18359"/>
          <a:stretch>
            <a:fillRect/>
          </a:stretch>
        </p:blipFill>
        <p:spPr>
          <a:xfrm>
            <a:off x="8928229" y="2969855"/>
            <a:ext cx="3263771" cy="388814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1FE3A4-A010-96E6-2679-3848DD30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895" t="17232"/>
          <a:stretch>
            <a:fillRect/>
          </a:stretch>
        </p:blipFill>
        <p:spPr>
          <a:xfrm>
            <a:off x="0" y="0"/>
            <a:ext cx="1743689" cy="316307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FEB5F2-9A2A-77CE-E6C6-DAB4B63A23C0}"/>
              </a:ext>
            </a:extLst>
          </p:cNvPr>
          <p:cNvSpPr txBox="1"/>
          <p:nvPr/>
        </p:nvSpPr>
        <p:spPr>
          <a:xfrm>
            <a:off x="1743689" y="150378"/>
            <a:ext cx="9798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  <a:t>Pożyczki na </a:t>
            </a:r>
            <a:r>
              <a:rPr lang="pl-PL" sz="5400" b="1" dirty="0" err="1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  <a:t>ekorozwiązania</a:t>
            </a:r>
            <a:br>
              <a:rPr lang="pl-PL" sz="5400" b="1" dirty="0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</a:br>
            <a:r>
              <a:rPr lang="pl-PL" sz="5400" b="1" dirty="0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  <a:t>z premią (umorzeniem).</a:t>
            </a:r>
            <a:br>
              <a:rPr lang="pl-PL" sz="4800" b="1" dirty="0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  <a:t>Fundusze Europejskie dla Kujaw i Pomorza na lata 2021–2027 – oferta finansowania w obszarze instrumentów transformacji energetycznej.</a:t>
            </a:r>
            <a:endParaRPr lang="pl-PL" sz="2800" b="1" dirty="0">
              <a:solidFill>
                <a:srgbClr val="002060"/>
              </a:solidFill>
              <a:latin typeface="Arial" panose="020B0604020202020204" pitchFamily="34" charset="0"/>
              <a:ea typeface="Inter 18pt Ligh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245A5F1-0355-5B65-9FED-AD98C5F43DFD}"/>
              </a:ext>
            </a:extLst>
          </p:cNvPr>
          <p:cNvSpPr txBox="1"/>
          <p:nvPr/>
        </p:nvSpPr>
        <p:spPr>
          <a:xfrm>
            <a:off x="1743689" y="5025586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Inter 28pt Medium" panose="02000503000000020004" pitchFamily="2" charset="0"/>
                <a:cs typeface="Arial" panose="020B0604020202020204" pitchFamily="34" charset="0"/>
              </a:rPr>
              <a:t>Piotr Rybiński</a:t>
            </a:r>
          </a:p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Inter 28pt Medium" panose="02000503000000020004" pitchFamily="2" charset="0"/>
                <a:cs typeface="Arial" panose="020B0604020202020204" pitchFamily="34" charset="0"/>
              </a:rPr>
              <a:t>Kujawsko-Pomorskiego Funduszu Pożyczkowy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3EA206E-32E2-81AA-4D25-EF8E401A5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89" y="3556235"/>
            <a:ext cx="4267014" cy="1194097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57689D04-E3BB-AD58-A0A5-2A89EA8EB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925" y="6065074"/>
            <a:ext cx="8701012" cy="5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0D22B-1BF3-3387-ED20-3CC420F5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dtytuł 2">
            <a:extLst>
              <a:ext uri="{FF2B5EF4-FFF2-40B4-BE49-F238E27FC236}">
                <a16:creationId xmlns:a16="http://schemas.microsoft.com/office/drawing/2014/main" id="{C4F1025D-481E-0C0E-3B71-9FE66B6CCA4D}"/>
              </a:ext>
            </a:extLst>
          </p:cNvPr>
          <p:cNvSpPr txBox="1">
            <a:spLocks/>
          </p:cNvSpPr>
          <p:nvPr/>
        </p:nvSpPr>
        <p:spPr>
          <a:xfrm>
            <a:off x="1596059" y="1802531"/>
            <a:ext cx="8848120" cy="3473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b="1" dirty="0">
                <a:solidFill>
                  <a:srgbClr val="002060"/>
                </a:solidFill>
              </a:rPr>
              <a:t>   </a:t>
            </a:r>
            <a:r>
              <a:rPr lang="pl-PL" sz="2800" b="1" u="sng" dirty="0">
                <a:solidFill>
                  <a:srgbClr val="002060"/>
                </a:solidFill>
              </a:rPr>
              <a:t>Warunki pożyczki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Oprocentowanie preferencyjne:</a:t>
            </a:r>
            <a:r>
              <a:rPr lang="pl-PL" sz="2800" b="1" dirty="0">
                <a:solidFill>
                  <a:srgbClr val="002060"/>
                </a:solidFill>
              </a:rPr>
              <a:t> 1%</a:t>
            </a:r>
            <a:endParaRPr lang="pl-PL" sz="2800" dirty="0">
              <a:solidFill>
                <a:srgbClr val="00206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Okres spłaty: </a:t>
            </a:r>
            <a:r>
              <a:rPr lang="pl-PL" sz="2800" b="1" dirty="0">
                <a:solidFill>
                  <a:srgbClr val="002060"/>
                </a:solidFill>
              </a:rPr>
              <a:t>do 15 lat</a:t>
            </a:r>
            <a:endParaRPr lang="pl-PL" sz="2800" dirty="0">
              <a:solidFill>
                <a:srgbClr val="00206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brak prowizji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Kwota pożyczki: </a:t>
            </a:r>
            <a:r>
              <a:rPr lang="pl-PL" sz="2800" b="1" dirty="0">
                <a:solidFill>
                  <a:srgbClr val="002060"/>
                </a:solidFill>
              </a:rPr>
              <a:t>do 3 mln zł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W ramach pożyczki przewiduje się </a:t>
            </a:r>
            <a:r>
              <a:rPr lang="pl-PL" sz="2800" b="1" dirty="0">
                <a:solidFill>
                  <a:srgbClr val="002060"/>
                </a:solidFill>
              </a:rPr>
              <a:t>częściowe umorzenie </a:t>
            </a:r>
            <a:r>
              <a:rPr lang="pl-PL" sz="2800" dirty="0">
                <a:solidFill>
                  <a:srgbClr val="002060"/>
                </a:solidFill>
              </a:rPr>
              <a:t>jej kapitału.</a:t>
            </a:r>
            <a:endParaRPr lang="pl-PL" sz="1200" dirty="0">
              <a:solidFill>
                <a:srgbClr val="002060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F52D59E-A87A-E587-D203-DE5467A0B76F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57147533-3EF6-5230-45D9-E8D5AB701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2CDA836-CC1F-17E1-4F6A-9E9A12806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9989D9E9-B8DE-501B-2715-054B821461F1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FBBD2D45-0EC0-88FF-E677-08DDF2C83103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pic>
        <p:nvPicPr>
          <p:cNvPr id="15" name="Grafika 14">
            <a:extLst>
              <a:ext uri="{FF2B5EF4-FFF2-40B4-BE49-F238E27FC236}">
                <a16:creationId xmlns:a16="http://schemas.microsoft.com/office/drawing/2014/main" id="{6A6B58BF-C9F4-EE47-3DDF-2D7D0A7CD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3209580F-FC39-4CEC-1AEB-D435B975BAC7}"/>
              </a:ext>
            </a:extLst>
          </p:cNvPr>
          <p:cNvSpPr txBox="1">
            <a:spLocks/>
          </p:cNvSpPr>
          <p:nvPr/>
        </p:nvSpPr>
        <p:spPr>
          <a:xfrm>
            <a:off x="1115409" y="949232"/>
            <a:ext cx="8719076" cy="667890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B050"/>
                </a:solidFill>
                <a:latin typeface="Arial Black" panose="020B0A04020102020204" pitchFamily="34" charset="0"/>
              </a:rPr>
              <a:t>EKOPOŻYCZKA Z PREMIĄ dla firm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87883ECE-FD85-3E24-DA54-6416742952BD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8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CA72A-816B-4AF6-A1F1-A3AB0BD8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>
            <a:extLst>
              <a:ext uri="{FF2B5EF4-FFF2-40B4-BE49-F238E27FC236}">
                <a16:creationId xmlns:a16="http://schemas.microsoft.com/office/drawing/2014/main" id="{DF8BF3A4-107E-185B-674D-08EEF15B98A0}"/>
              </a:ext>
            </a:extLst>
          </p:cNvPr>
          <p:cNvSpPr txBox="1">
            <a:spLocks/>
          </p:cNvSpPr>
          <p:nvPr/>
        </p:nvSpPr>
        <p:spPr>
          <a:xfrm>
            <a:off x="972891" y="3544930"/>
            <a:ext cx="8719076" cy="2943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w przypadku budynków zabytkowych: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06EEBEC1-A43B-50E9-5804-02DE7CDC2E88}"/>
              </a:ext>
            </a:extLst>
          </p:cNvPr>
          <p:cNvSpPr txBox="1">
            <a:spLocks/>
          </p:cNvSpPr>
          <p:nvPr/>
        </p:nvSpPr>
        <p:spPr>
          <a:xfrm>
            <a:off x="972891" y="5341932"/>
            <a:ext cx="7706050" cy="6678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600" dirty="0">
              <a:solidFill>
                <a:srgbClr val="002060"/>
              </a:solidFill>
              <a:latin typeface="Arial" panose="020B0604020202020204" pitchFamily="34" charset="0"/>
              <a:ea typeface="Inter 18pt Medium" panose="02000503000000020004" pitchFamily="2" charset="0"/>
              <a:cs typeface="Arial" panose="020B0604020202020204" pitchFamily="34" charset="0"/>
            </a:endParaRPr>
          </a:p>
          <a:p>
            <a:pPr algn="l"/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Dodatkowo, umorzenie ulega zwiększeniu o 5%, jeśli w ramach inwestycji ma miejsce wymiana/modernizacja źródła ciepła lub podłączenie do sieci ciepłowniczej.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ea typeface="Inter 24pt ExtraBold" panose="020005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542D925-31B6-968E-D94F-1B1FDD8F7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88358"/>
              </p:ext>
            </p:extLst>
          </p:nvPr>
        </p:nvGraphicFramePr>
        <p:xfrm>
          <a:off x="972891" y="1756067"/>
          <a:ext cx="8011649" cy="1607505"/>
        </p:xfrm>
        <a:graphic>
          <a:graphicData uri="http://schemas.openxmlformats.org/drawingml/2006/table">
            <a:tbl>
              <a:tblPr firstRow="1" firstCol="1" bandRow="1"/>
              <a:tblGrid>
                <a:gridCol w="2771390">
                  <a:extLst>
                    <a:ext uri="{9D8B030D-6E8A-4147-A177-3AD203B41FA5}">
                      <a16:colId xmlns:a16="http://schemas.microsoft.com/office/drawing/2014/main" val="3683813043"/>
                    </a:ext>
                  </a:extLst>
                </a:gridCol>
                <a:gridCol w="5240259">
                  <a:extLst>
                    <a:ext uri="{9D8B030D-6E8A-4147-A177-3AD203B41FA5}">
                      <a16:colId xmlns:a16="http://schemas.microsoft.com/office/drawing/2014/main" val="77978560"/>
                    </a:ext>
                  </a:extLst>
                </a:gridCol>
              </a:tblGrid>
              <a:tr h="321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poziom umorzeń</a:t>
                      </a:r>
                      <a:endParaRPr lang="pl-PL" sz="20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wzrost efektywności energetycznej</a:t>
                      </a:r>
                      <a:endParaRPr lang="pl-PL" sz="20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088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30%-35%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1014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 35% do 40%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7614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 40% do 50%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2771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 50%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839337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D782D90-0507-8E64-B098-B000A7C1072C}"/>
              </a:ext>
            </a:extLst>
          </p:cNvPr>
          <p:cNvSpPr txBox="1"/>
          <p:nvPr/>
        </p:nvSpPr>
        <p:spPr>
          <a:xfrm>
            <a:off x="942001" y="971947"/>
            <a:ext cx="9413489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Poziom umorzenia uzależniony jest od wzrostu efektywności energetycznej inwestycji</a:t>
            </a:r>
            <a:br>
              <a:rPr lang="pl-PL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l-P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min. 30%</a:t>
            </a:r>
            <a:r>
              <a:rPr lang="pl-PL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(w przypadku termomodernizacji budynków zabytkowych o min. 25%).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473063AA-11CE-1465-69ED-75A951216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70692E82-A4FC-1EAC-3FB8-6A8C79A3A7A2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97722D55-618F-1C1D-F3CE-DBAB7137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8B6875D2-6F01-193A-8AD5-255CB2395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1695012E-B9E6-B1C4-B49F-B8A69C234DCD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B76DADC5-8DB7-31BA-5B0B-6334CD6EA87A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1AE33DE0-0BBD-AEC5-6899-B6041C93F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17097"/>
              </p:ext>
            </p:extLst>
          </p:nvPr>
        </p:nvGraphicFramePr>
        <p:xfrm>
          <a:off x="972891" y="3852086"/>
          <a:ext cx="7991090" cy="1607505"/>
        </p:xfrm>
        <a:graphic>
          <a:graphicData uri="http://schemas.openxmlformats.org/drawingml/2006/table">
            <a:tbl>
              <a:tblPr firstRow="1" firstCol="1" bandRow="1"/>
              <a:tblGrid>
                <a:gridCol w="2733290">
                  <a:extLst>
                    <a:ext uri="{9D8B030D-6E8A-4147-A177-3AD203B41FA5}">
                      <a16:colId xmlns:a16="http://schemas.microsoft.com/office/drawing/2014/main" val="240738809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6203756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poziom umorzeń</a:t>
                      </a:r>
                      <a:endParaRPr lang="pl-PL" sz="20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wzrost efektywności energetycznej</a:t>
                      </a:r>
                      <a:endParaRPr lang="pl-PL" sz="20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85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25%-30%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7775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 30% do 35%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9713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FF0E5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 35% do 45%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164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 45%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195912"/>
                  </a:ext>
                </a:extLst>
              </a:tr>
            </a:tbl>
          </a:graphicData>
        </a:graphic>
      </p:graphicFrame>
      <p:sp>
        <p:nvSpPr>
          <p:cNvPr id="2" name="Owal 1">
            <a:extLst>
              <a:ext uri="{FF2B5EF4-FFF2-40B4-BE49-F238E27FC236}">
                <a16:creationId xmlns:a16="http://schemas.microsoft.com/office/drawing/2014/main" id="{E83F51AE-A342-F472-803A-5A10F3EFFA68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09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2C0BB-6621-0757-01CD-5DABD2C56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a 20">
            <a:extLst>
              <a:ext uri="{FF2B5EF4-FFF2-40B4-BE49-F238E27FC236}">
                <a16:creationId xmlns:a16="http://schemas.microsoft.com/office/drawing/2014/main" id="{138C2E69-5164-DCD8-D011-6A430318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058" y="1092349"/>
            <a:ext cx="5158739" cy="4755122"/>
          </a:xfrm>
          <a:prstGeom prst="rect">
            <a:avLst/>
          </a:prstGeom>
        </p:spPr>
      </p:pic>
      <p:sp>
        <p:nvSpPr>
          <p:cNvPr id="28" name="Tytuł 1">
            <a:extLst>
              <a:ext uri="{FF2B5EF4-FFF2-40B4-BE49-F238E27FC236}">
                <a16:creationId xmlns:a16="http://schemas.microsoft.com/office/drawing/2014/main" id="{A507F2B0-4952-4093-04EB-153CBB508BBA}"/>
              </a:ext>
            </a:extLst>
          </p:cNvPr>
          <p:cNvSpPr txBox="1">
            <a:spLocks/>
          </p:cNvSpPr>
          <p:nvPr/>
        </p:nvSpPr>
        <p:spPr>
          <a:xfrm>
            <a:off x="1823360" y="857953"/>
            <a:ext cx="9374574" cy="6678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Pożyczka na Odnawialne Źródła Energii (OZE) z premią</a:t>
            </a:r>
            <a:endParaRPr lang="pl-PL" sz="3600" dirty="0">
              <a:solidFill>
                <a:srgbClr val="002060"/>
              </a:solidFill>
              <a:latin typeface="Arial" panose="020B0604020202020204" pitchFamily="34" charset="0"/>
              <a:ea typeface="Inter 24pt Extra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FCF81AA3-90BA-2874-B309-C3CA0B60D816}"/>
              </a:ext>
            </a:extLst>
          </p:cNvPr>
          <p:cNvSpPr txBox="1">
            <a:spLocks/>
          </p:cNvSpPr>
          <p:nvPr/>
        </p:nvSpPr>
        <p:spPr>
          <a:xfrm>
            <a:off x="1823360" y="2075140"/>
            <a:ext cx="8113680" cy="2707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kogo: </a:t>
            </a:r>
            <a:r>
              <a:rPr lang="pl-PL" sz="20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MŚP z woj. kujawsko-pomorskiego, wspólnoty i spółdzielnie mieszkaniowe, JST, inne podmioty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kwota pożyczki</a:t>
            </a:r>
            <a:r>
              <a:rPr lang="pl-PL" sz="20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do 2 mln zł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oprocentowanie</a:t>
            </a:r>
            <a:r>
              <a:rPr lang="pl-PL" sz="20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 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inwestycji przyczyniających się do rozwoju klastrów energii i spółdzielni energetycznych w województwie</a:t>
            </a:r>
          </a:p>
          <a:p>
            <a:pPr marL="742950" lvl="1" indent="-285750"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 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pozostałych inwestycji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umorzenie: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wysokość uzależniona od rodzaju inwestycji</a:t>
            </a: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endParaRPr lang="pl-PL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endParaRPr lang="pl-PL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0C5196D5-E626-5C50-BDBB-B39815FBEB5A}"/>
              </a:ext>
            </a:extLst>
          </p:cNvPr>
          <p:cNvSpPr txBox="1">
            <a:spLocks/>
          </p:cNvSpPr>
          <p:nvPr/>
        </p:nvSpPr>
        <p:spPr>
          <a:xfrm>
            <a:off x="4369653" y="5172243"/>
            <a:ext cx="3483130" cy="31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28232DF-523C-BF29-593A-4F7FCAAE9AFE}"/>
              </a:ext>
            </a:extLst>
          </p:cNvPr>
          <p:cNvSpPr txBox="1">
            <a:spLocks/>
          </p:cNvSpPr>
          <p:nvPr/>
        </p:nvSpPr>
        <p:spPr>
          <a:xfrm>
            <a:off x="413660" y="5340917"/>
            <a:ext cx="8719076" cy="6678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>
              <a:latin typeface="Calibri" panose="020F0502020204030204" pitchFamily="34" charset="0"/>
              <a:ea typeface="Inter 24pt ExtraBold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32AC2C2D-8FED-B715-E588-030A3BA52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A8B32480-0565-3BE2-46FE-0A5FB6A16EFB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C85BF7E6-F263-D43E-7C90-3EA2ECAB7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831670D5-EA27-4A45-C6D5-E77E0C93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2864F787-5C0A-3126-7DB9-2EBFA5709BCF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71C4B37E-E5F5-3E2F-D01F-EE3F226E198E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sp>
        <p:nvSpPr>
          <p:cNvPr id="3" name="Owal 2">
            <a:extLst>
              <a:ext uri="{FF2B5EF4-FFF2-40B4-BE49-F238E27FC236}">
                <a16:creationId xmlns:a16="http://schemas.microsoft.com/office/drawing/2014/main" id="{A4ACFD82-D913-E52A-3C64-DB8634A389A3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65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4FE3F-E145-447B-F0D1-6022C4160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a 20">
            <a:extLst>
              <a:ext uri="{FF2B5EF4-FFF2-40B4-BE49-F238E27FC236}">
                <a16:creationId xmlns:a16="http://schemas.microsoft.com/office/drawing/2014/main" id="{06AC2431-ED48-F28C-84EB-51F3E4F25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058" y="1092349"/>
            <a:ext cx="5158739" cy="4755122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C9E8F295-B9B3-F2E2-16EE-D2C7B851E9F8}"/>
              </a:ext>
            </a:extLst>
          </p:cNvPr>
          <p:cNvSpPr txBox="1">
            <a:spLocks/>
          </p:cNvSpPr>
          <p:nvPr/>
        </p:nvSpPr>
        <p:spPr>
          <a:xfrm>
            <a:off x="1799018" y="2075834"/>
            <a:ext cx="7535482" cy="2860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1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instalacji OZE –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instalacje zawodowe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instalacje na potrzeby własne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2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mikroinstalacji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OZE w </a:t>
            </a:r>
            <a:r>
              <a:rPr lang="pl-PL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wielorodzinnych budynkach mieszkalnych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budynkach użyteczności publicznej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3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Instalacje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OZE w przedsiębiorstwach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potrzeby własne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wraz z magazynami energii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endParaRPr lang="pl-PL" sz="2200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7C6BFFDF-D665-292B-CD95-9F12803BD775}"/>
              </a:ext>
            </a:extLst>
          </p:cNvPr>
          <p:cNvSpPr txBox="1">
            <a:spLocks/>
          </p:cNvSpPr>
          <p:nvPr/>
        </p:nvSpPr>
        <p:spPr>
          <a:xfrm>
            <a:off x="4369653" y="5172243"/>
            <a:ext cx="3483130" cy="31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endParaRPr lang="pl-P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49088A1-1C5E-8F68-AF22-D26D0351C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EDF8D263-428C-8307-D087-CB7261A2EB06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B290B13-E05A-F4DD-BD0B-3DF3D1CAC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1EC67453-2A7F-19DF-80F6-CFC31F84F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F2EA295C-14F6-7A6E-8BEA-2C702351196B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9A63131C-202E-A006-DC59-8C7C8E6297F8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sp>
        <p:nvSpPr>
          <p:cNvPr id="18" name="Tytuł 1">
            <a:extLst>
              <a:ext uri="{FF2B5EF4-FFF2-40B4-BE49-F238E27FC236}">
                <a16:creationId xmlns:a16="http://schemas.microsoft.com/office/drawing/2014/main" id="{374D1E17-F122-BC08-0886-58C986525C26}"/>
              </a:ext>
            </a:extLst>
          </p:cNvPr>
          <p:cNvSpPr txBox="1">
            <a:spLocks/>
          </p:cNvSpPr>
          <p:nvPr/>
        </p:nvSpPr>
        <p:spPr>
          <a:xfrm>
            <a:off x="1823360" y="857953"/>
            <a:ext cx="9374574" cy="6678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Pożyczka na Odnawialne Źródła Energii (OZE) z premią</a:t>
            </a:r>
            <a:endParaRPr lang="pl-PL" sz="3600" dirty="0">
              <a:solidFill>
                <a:srgbClr val="002060"/>
              </a:solidFill>
              <a:latin typeface="Arial" panose="020B0604020202020204" pitchFamily="34" charset="0"/>
              <a:ea typeface="Inter 24pt Extra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A5FE92A8-0A97-9435-DF02-AACA2342550B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85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72CD-3123-3A80-BA15-BE3270FB2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a 20">
            <a:extLst>
              <a:ext uri="{FF2B5EF4-FFF2-40B4-BE49-F238E27FC236}">
                <a16:creationId xmlns:a16="http://schemas.microsoft.com/office/drawing/2014/main" id="{A1EE24A0-8A0C-89B3-4CAA-BF6D7EFC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5623" y="1092349"/>
            <a:ext cx="5186175" cy="4755122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CE25E13D-BDBA-BA71-46EF-2E220C62F0BC}"/>
              </a:ext>
            </a:extLst>
          </p:cNvPr>
          <p:cNvSpPr txBox="1">
            <a:spLocks/>
          </p:cNvSpPr>
          <p:nvPr/>
        </p:nvSpPr>
        <p:spPr>
          <a:xfrm>
            <a:off x="413660" y="2162908"/>
            <a:ext cx="6789573" cy="3574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46A950CB-5031-D178-5D47-76CDA2A859D7}"/>
              </a:ext>
            </a:extLst>
          </p:cNvPr>
          <p:cNvSpPr txBox="1">
            <a:spLocks/>
          </p:cNvSpPr>
          <p:nvPr/>
        </p:nvSpPr>
        <p:spPr>
          <a:xfrm>
            <a:off x="4369653" y="5172243"/>
            <a:ext cx="3483130" cy="31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2EC26FD-C6E7-DD50-D748-3B2BF3EBA690}"/>
              </a:ext>
            </a:extLst>
          </p:cNvPr>
          <p:cNvSpPr txBox="1">
            <a:spLocks/>
          </p:cNvSpPr>
          <p:nvPr/>
        </p:nvSpPr>
        <p:spPr>
          <a:xfrm>
            <a:off x="413660" y="2052949"/>
            <a:ext cx="6789573" cy="37032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E5C"/>
              </a:solidFill>
              <a:effectLst/>
              <a:uLnTx/>
              <a:uFillTx/>
              <a:latin typeface="Calibri" panose="020F0502020204030204" pitchFamily="34" charset="0"/>
              <a:ea typeface="Inter 18pt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098356CB-05F5-A331-730D-1607FD4400A6}"/>
              </a:ext>
            </a:extLst>
          </p:cNvPr>
          <p:cNvSpPr txBox="1">
            <a:spLocks/>
          </p:cNvSpPr>
          <p:nvPr/>
        </p:nvSpPr>
        <p:spPr>
          <a:xfrm>
            <a:off x="219222" y="1660319"/>
            <a:ext cx="7102738" cy="3824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E5C"/>
              </a:solidFill>
              <a:effectLst/>
              <a:uLnTx/>
              <a:uFillTx/>
              <a:latin typeface="Calibri" panose="020F0502020204030204" pitchFamily="34" charset="0"/>
              <a:ea typeface="Inter 18pt Medium" panose="02000503000000020004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Inter 18pt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AF5FFD7-F488-08DD-6408-7DF8D67DE6F7}"/>
              </a:ext>
            </a:extLst>
          </p:cNvPr>
          <p:cNvSpPr txBox="1">
            <a:spLocks/>
          </p:cNvSpPr>
          <p:nvPr/>
        </p:nvSpPr>
        <p:spPr>
          <a:xfrm>
            <a:off x="413660" y="1667626"/>
            <a:ext cx="8719076" cy="4022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E5C"/>
              </a:solidFill>
              <a:effectLst/>
              <a:uLnTx/>
              <a:uFillTx/>
              <a:latin typeface="Calibri" panose="020F0502020204030204" pitchFamily="34" charset="0"/>
              <a:ea typeface="Inter 18pt Medium" panose="02000503000000020004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Inter 24pt ExtraBold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04B09BF5-8A7E-17F9-AE85-0978C88AB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12421"/>
              </p:ext>
            </p:extLst>
          </p:nvPr>
        </p:nvGraphicFramePr>
        <p:xfrm>
          <a:off x="751150" y="2127344"/>
          <a:ext cx="8120740" cy="1404429"/>
        </p:xfrm>
        <a:graphic>
          <a:graphicData uri="http://schemas.openxmlformats.org/drawingml/2006/table">
            <a:tbl>
              <a:tblPr firstRow="1" firstCol="1" bandRow="1"/>
              <a:tblGrid>
                <a:gridCol w="2073679">
                  <a:extLst>
                    <a:ext uri="{9D8B030D-6E8A-4147-A177-3AD203B41FA5}">
                      <a16:colId xmlns:a16="http://schemas.microsoft.com/office/drawing/2014/main" val="3721025624"/>
                    </a:ext>
                  </a:extLst>
                </a:gridCol>
                <a:gridCol w="6047061">
                  <a:extLst>
                    <a:ext uri="{9D8B030D-6E8A-4147-A177-3AD203B41FA5}">
                      <a16:colId xmlns:a16="http://schemas.microsoft.com/office/drawing/2014/main" val="536267563"/>
                    </a:ext>
                  </a:extLst>
                </a:gridCol>
              </a:tblGrid>
              <a:tr h="363469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Poziom umorzeń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Rodzaj instalacji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04408"/>
                  </a:ext>
                </a:extLst>
              </a:tr>
              <a:tr h="297324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☐ 25%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pl-PL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dla instalacji OZE produkujących energię elektryczną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pl-PL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budynkach użyteczności publicznej</a:t>
                      </a:r>
                      <a:endParaRPr lang="pl-PL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950632"/>
                  </a:ext>
                </a:extLst>
              </a:tr>
              <a:tr h="377876">
                <a:tc gridSpan="2">
                  <a:txBody>
                    <a:bodyPr/>
                    <a:lstStyle/>
                    <a:p>
                      <a:pPr marL="0" indent="-226695">
                        <a:buNone/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dodatkowe czynniki decydujące o wysokości umorzenia: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3003917"/>
                  </a:ext>
                </a:extLst>
              </a:tr>
              <a:tr h="297324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☐ 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dla inwestycji w magazyn energii</a:t>
                      </a:r>
                      <a:endParaRPr lang="pl-PL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513158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011BEDFB-3741-E747-48DB-ED1C3E789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0082"/>
              </p:ext>
            </p:extLst>
          </p:nvPr>
        </p:nvGraphicFramePr>
        <p:xfrm>
          <a:off x="751150" y="3650741"/>
          <a:ext cx="8120740" cy="1404429"/>
        </p:xfrm>
        <a:graphic>
          <a:graphicData uri="http://schemas.openxmlformats.org/drawingml/2006/table">
            <a:tbl>
              <a:tblPr firstRow="1" firstCol="1" bandRow="1"/>
              <a:tblGrid>
                <a:gridCol w="2073679">
                  <a:extLst>
                    <a:ext uri="{9D8B030D-6E8A-4147-A177-3AD203B41FA5}">
                      <a16:colId xmlns:a16="http://schemas.microsoft.com/office/drawing/2014/main" val="3721025624"/>
                    </a:ext>
                  </a:extLst>
                </a:gridCol>
                <a:gridCol w="6047061">
                  <a:extLst>
                    <a:ext uri="{9D8B030D-6E8A-4147-A177-3AD203B41FA5}">
                      <a16:colId xmlns:a16="http://schemas.microsoft.com/office/drawing/2014/main" val="536267563"/>
                    </a:ext>
                  </a:extLst>
                </a:gridCol>
              </a:tblGrid>
              <a:tr h="363469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Poziom umorzeń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Rodzaj instalacji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04408"/>
                  </a:ext>
                </a:extLst>
              </a:tr>
              <a:tr h="297324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MS Gothic" panose="020B0609070205080204" pitchFamily="49" charset="-12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☐</a:t>
                      </a: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16%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dla instalacji OZE do produkcji energii na potrzeby własne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(z wyłączeniem budynków użyteczności publicznej)</a:t>
                      </a:r>
                      <a:endParaRPr lang="pl-PL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950632"/>
                  </a:ext>
                </a:extLst>
              </a:tr>
              <a:tr h="377876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dodatkowe czynniki decydujące o wysokości umorzenia: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3003917"/>
                  </a:ext>
                </a:extLst>
              </a:tr>
              <a:tr h="297324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MS Gothic" panose="020B0609070205080204" pitchFamily="49" charset="-12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☐</a:t>
                      </a: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8%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dla inwestycji w magazyn energii</a:t>
                      </a:r>
                      <a:endParaRPr lang="pl-PL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513158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4C47BC15-3DCF-35B7-C437-D52981C28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1115"/>
              </p:ext>
            </p:extLst>
          </p:nvPr>
        </p:nvGraphicFramePr>
        <p:xfrm>
          <a:off x="759521" y="5141313"/>
          <a:ext cx="8112369" cy="729229"/>
        </p:xfrm>
        <a:graphic>
          <a:graphicData uri="http://schemas.openxmlformats.org/drawingml/2006/table">
            <a:tbl>
              <a:tblPr firstRow="1" firstCol="1" bandRow="1"/>
              <a:tblGrid>
                <a:gridCol w="2065308">
                  <a:extLst>
                    <a:ext uri="{9D8B030D-6E8A-4147-A177-3AD203B41FA5}">
                      <a16:colId xmlns:a16="http://schemas.microsoft.com/office/drawing/2014/main" val="3721025624"/>
                    </a:ext>
                  </a:extLst>
                </a:gridCol>
                <a:gridCol w="6047061">
                  <a:extLst>
                    <a:ext uri="{9D8B030D-6E8A-4147-A177-3AD203B41FA5}">
                      <a16:colId xmlns:a16="http://schemas.microsoft.com/office/drawing/2014/main" val="536267563"/>
                    </a:ext>
                  </a:extLst>
                </a:gridCol>
              </a:tblGrid>
              <a:tr h="363469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Poziom umorzeń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Rodzaj instalacji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04408"/>
                  </a:ext>
                </a:extLst>
              </a:tr>
              <a:tr h="297324">
                <a:tc>
                  <a:txBody>
                    <a:bodyPr/>
                    <a:lstStyle/>
                    <a:p>
                      <a:pPr marL="334645" indent="-226695" algn="ctr">
                        <a:buNone/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MS Gothic" panose="020B0609070205080204" pitchFamily="49" charset="-12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☐</a:t>
                      </a: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40%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dla instalacji OZE produkujących energię cieplną w przypadku projektów dotyczących instalacji OZE produkujących energię na potrzeby własne (niezależnie od podmiotu)</a:t>
                      </a:r>
                      <a:endParaRPr lang="pl-PL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950632"/>
                  </a:ext>
                </a:extLst>
              </a:tr>
            </a:tbl>
          </a:graphicData>
        </a:graphic>
      </p:graphicFrame>
      <p:pic>
        <p:nvPicPr>
          <p:cNvPr id="13" name="Grafika 12">
            <a:extLst>
              <a:ext uri="{FF2B5EF4-FFF2-40B4-BE49-F238E27FC236}">
                <a16:creationId xmlns:a16="http://schemas.microsoft.com/office/drawing/2014/main" id="{400DD3E7-340D-1F4D-07E0-2D5FEA7C3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E601414D-AC7B-152B-233B-81E5D84560C1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C3C8487A-83D6-EF8C-7C38-221FEF18D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6BC8B5FB-75B2-DF6E-BAEE-266E06531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8DDBCDA7-34EA-CF76-0DD0-382EA5385F2C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31A710BD-E813-4780-8DD9-5556A940AADE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sp>
        <p:nvSpPr>
          <p:cNvPr id="26" name="Tytuł 1">
            <a:extLst>
              <a:ext uri="{FF2B5EF4-FFF2-40B4-BE49-F238E27FC236}">
                <a16:creationId xmlns:a16="http://schemas.microsoft.com/office/drawing/2014/main" id="{7DA5AF2C-16A3-D97D-AE32-0AB2608E5049}"/>
              </a:ext>
            </a:extLst>
          </p:cNvPr>
          <p:cNvSpPr txBox="1">
            <a:spLocks/>
          </p:cNvSpPr>
          <p:nvPr/>
        </p:nvSpPr>
        <p:spPr>
          <a:xfrm>
            <a:off x="1823360" y="857953"/>
            <a:ext cx="9374574" cy="6678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Pożyczka na Odnawialne Źródła Energii (OZE) z premią</a:t>
            </a:r>
            <a:endParaRPr lang="pl-PL" sz="3600" dirty="0">
              <a:solidFill>
                <a:srgbClr val="002060"/>
              </a:solidFill>
              <a:latin typeface="Arial" panose="020B0604020202020204" pitchFamily="34" charset="0"/>
              <a:ea typeface="Inter 24pt Extra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F3F8AF1-8993-74A7-5A54-330197DFF7B2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6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6866C-9E37-A654-47B3-76D6373DB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978666AF-A161-B808-24F4-7EC0810B7A96}"/>
              </a:ext>
            </a:extLst>
          </p:cNvPr>
          <p:cNvSpPr txBox="1">
            <a:spLocks/>
          </p:cNvSpPr>
          <p:nvPr/>
        </p:nvSpPr>
        <p:spPr>
          <a:xfrm>
            <a:off x="4369653" y="5172243"/>
            <a:ext cx="3483130" cy="31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A1EA20E1-8E4F-D888-AD56-95A99125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058" y="1092349"/>
            <a:ext cx="5158739" cy="4755122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05E71DFE-8106-33F7-1807-E4F235EDE735}"/>
              </a:ext>
            </a:extLst>
          </p:cNvPr>
          <p:cNvSpPr txBox="1">
            <a:spLocks/>
          </p:cNvSpPr>
          <p:nvPr/>
        </p:nvSpPr>
        <p:spPr>
          <a:xfrm>
            <a:off x="1366160" y="2908599"/>
            <a:ext cx="7968340" cy="2150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Przeznaczenie pożyczki: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Zmniejszenie zużycia zasobów</a:t>
            </a:r>
            <a:b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ograniczenie wytwarzania odpadów 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przedsiębiorstwach.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MŚP z woj. kujawsko-pomorskiego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prowadzący działalność gospodarczą co najmniej 12 miesięcy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kwota pożyczki: </a:t>
            </a:r>
            <a:r>
              <a:rPr kumimoji="0" lang="pl-PL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3 mln zł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oprocentowanie preferencyjne: </a:t>
            </a:r>
            <a:r>
              <a:rPr kumimoji="0" lang="pl-PL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umorzenie do 16% kapitału </a:t>
            </a: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DF7C3236-2828-590D-C989-2CD09D3055C9}"/>
              </a:ext>
            </a:extLst>
          </p:cNvPr>
          <p:cNvSpPr txBox="1">
            <a:spLocks/>
          </p:cNvSpPr>
          <p:nvPr/>
        </p:nvSpPr>
        <p:spPr>
          <a:xfrm>
            <a:off x="1205276" y="1118054"/>
            <a:ext cx="9743829" cy="6678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Ekopożyczka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 z premią dla przedsiębiorstw – transformacja w kierunku Gospodarki Obiegu Zamkniętego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(GOZ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Inter 24pt ExtraBold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53226F4-7A25-371F-4A2D-27736AE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FC7B093F-8F48-0219-EC17-6C34E5046936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32C6BA6-8EA2-76CF-ECD9-03302FAB1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DA6397B6-0A64-ED83-D81F-3DA51C01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6EFD0E87-B51B-2E67-493C-E030222BD41E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324CE436-673B-88A0-31CC-DAF53043744A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sp>
        <p:nvSpPr>
          <p:cNvPr id="2" name="Owal 1">
            <a:extLst>
              <a:ext uri="{FF2B5EF4-FFF2-40B4-BE49-F238E27FC236}">
                <a16:creationId xmlns:a16="http://schemas.microsoft.com/office/drawing/2014/main" id="{D5F361E2-0B79-4326-40FF-917C0C2E6E0E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42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929E-E67E-6D43-BC7F-7D9B9143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3CE6D64D-E3A1-9E18-78BA-2F01FAD082D5}"/>
              </a:ext>
            </a:extLst>
          </p:cNvPr>
          <p:cNvSpPr txBox="1">
            <a:spLocks/>
          </p:cNvSpPr>
          <p:nvPr/>
        </p:nvSpPr>
        <p:spPr>
          <a:xfrm>
            <a:off x="4369653" y="5172243"/>
            <a:ext cx="3483130" cy="31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86B0A8BC-CC7D-8444-3E85-329C77BF0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058" y="1092349"/>
            <a:ext cx="5158739" cy="4755122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B2418268-3898-F1AA-18BC-A9E3ADB9EC01}"/>
              </a:ext>
            </a:extLst>
          </p:cNvPr>
          <p:cNvSpPr txBox="1">
            <a:spLocks/>
          </p:cNvSpPr>
          <p:nvPr/>
        </p:nvSpPr>
        <p:spPr>
          <a:xfrm>
            <a:off x="413660" y="3019868"/>
            <a:ext cx="7064163" cy="2150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6706D1-17D1-B9A2-0AF1-6F75B0721C5A}"/>
              </a:ext>
            </a:extLst>
          </p:cNvPr>
          <p:cNvSpPr txBox="1"/>
          <p:nvPr/>
        </p:nvSpPr>
        <p:spPr>
          <a:xfrm>
            <a:off x="978958" y="866740"/>
            <a:ext cx="9041342" cy="453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b="1" kern="1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FUNDUSZ BADAŃ I WDROŻEŃ 3.0</a:t>
            </a:r>
            <a:endParaRPr lang="pl-PL" sz="3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firm realizujących:</a:t>
            </a:r>
            <a:endParaRPr lang="pl-PL" sz="28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projekty badawczo-rozwojowe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wdrażanie innowacji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komercjalizację nowych produktów i usług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28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Wartość wsparcia:</a:t>
            </a:r>
            <a:endParaRPr lang="pl-PL" sz="28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l-PL" sz="2800" b="1" kern="100" dirty="0">
                <a:solidFill>
                  <a:srgbClr val="FF0E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700 tys. zł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B34EEAEE-F58F-F2FD-0761-783F7F13E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B75A363-969B-AC85-284E-20EAB8F3E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30" y="192208"/>
            <a:ext cx="2603959" cy="780242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E6D4F7CA-AA32-871A-18B8-1055B9C50080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70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17EFC-3843-E25A-A923-8B442D9C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CCB1E87B-9D6B-1375-E642-7BFDF4827841}"/>
              </a:ext>
            </a:extLst>
          </p:cNvPr>
          <p:cNvSpPr txBox="1">
            <a:spLocks/>
          </p:cNvSpPr>
          <p:nvPr/>
        </p:nvSpPr>
        <p:spPr>
          <a:xfrm>
            <a:off x="4369653" y="5172243"/>
            <a:ext cx="3483130" cy="31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75796104-AF27-3621-54FD-945363C20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058" y="1092349"/>
            <a:ext cx="5158739" cy="4755122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D288C5DF-7B89-8C7E-19DB-C5FDD457E59E}"/>
              </a:ext>
            </a:extLst>
          </p:cNvPr>
          <p:cNvSpPr txBox="1">
            <a:spLocks/>
          </p:cNvSpPr>
          <p:nvPr/>
        </p:nvSpPr>
        <p:spPr>
          <a:xfrm>
            <a:off x="413660" y="3019868"/>
            <a:ext cx="7064163" cy="2150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897849CB-540C-4133-1BE9-DFDCF84C8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D5FC95-3194-B7AD-B841-A852470C6D54}"/>
              </a:ext>
            </a:extLst>
          </p:cNvPr>
          <p:cNvSpPr txBox="1"/>
          <p:nvPr/>
        </p:nvSpPr>
        <p:spPr>
          <a:xfrm>
            <a:off x="1765348" y="1604530"/>
            <a:ext cx="7840988" cy="3491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rgbClr val="FF0E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pl-PL" sz="2800" b="1" kern="100" dirty="0">
                <a:solidFill>
                  <a:srgbClr val="FF0E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kern="100" dirty="0">
                <a:solidFill>
                  <a:srgbClr val="FF0E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Złożenie wniosku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pl-PL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projektu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rgbClr val="FF0E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Podpisanie umowy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Realizacja inwestycji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kern="100" dirty="0">
                <a:solidFill>
                  <a:srgbClr val="FF0E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Rozliczenie projektu i spłata pożyczki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b="1" kern="1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 KPFP zapewniamy wsparcie konsultantów na każdym etapie.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B050D1E-BE76-A2A2-8127-BDF53B8B3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3" y="334225"/>
            <a:ext cx="2026092" cy="56698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FCE9C3B-35F2-8C9B-170F-98042B1A9464}"/>
              </a:ext>
            </a:extLst>
          </p:cNvPr>
          <p:cNvSpPr txBox="1"/>
          <p:nvPr/>
        </p:nvSpPr>
        <p:spPr>
          <a:xfrm>
            <a:off x="1295179" y="802102"/>
            <a:ext cx="8558504" cy="53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UZYSKANIA FINANSOWANIA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AF552B55-E3BD-A329-29D1-B080DE307A2C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08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00B8552-1E7E-60C7-8562-B8CF64EA3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45" y="362507"/>
            <a:ext cx="5696780" cy="15942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ADDA14D-6FEF-D8F7-AC2B-B5D63275A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50" y="1518362"/>
            <a:ext cx="7009839" cy="1425835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  <a:ea typeface="Inter 18pt ExtraBold" panose="02000503000000020004" pitchFamily="2" charset="0"/>
              </a:rPr>
              <a:t>KONTAKT: </a:t>
            </a:r>
            <a:r>
              <a:rPr lang="pl-PL" sz="3200" b="1" u="sng" dirty="0">
                <a:solidFill>
                  <a:srgbClr val="FF0E5C"/>
                </a:solidFill>
                <a:latin typeface="Calibri" panose="020F0502020204030204" pitchFamily="34" charset="0"/>
                <a:ea typeface="Inter 18pt ExtraBold" panose="02000503000000020004" pitchFamily="2" charset="0"/>
              </a:rPr>
              <a:t>biuro@kpfp.org.pl</a:t>
            </a:r>
            <a:br>
              <a:rPr lang="pl-PL" sz="3200" b="1" dirty="0">
                <a:solidFill>
                  <a:srgbClr val="1529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300" dirty="0">
              <a:solidFill>
                <a:srgbClr val="152993"/>
              </a:solidFill>
              <a:latin typeface="Calibri" panose="020F0502020204030204" pitchFamily="34" charset="0"/>
              <a:ea typeface="Inter Extra Bold" panose="02000903000000020004" pitchFamily="50" charset="0"/>
              <a:cs typeface="Calibri" panose="020F050202020403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A6D7813A-9FD2-DEEB-DC95-00AE2C8B0261}"/>
              </a:ext>
            </a:extLst>
          </p:cNvPr>
          <p:cNvSpPr txBox="1">
            <a:spLocks/>
          </p:cNvSpPr>
          <p:nvPr/>
        </p:nvSpPr>
        <p:spPr>
          <a:xfrm>
            <a:off x="8334119" y="2008094"/>
            <a:ext cx="3143204" cy="3705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0"/>
              </a:lnSpc>
            </a:pPr>
            <a:endParaRPr lang="pl-PL" sz="1200" dirty="0">
              <a:latin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DE33B29-378A-3834-DA5A-4AD469F26E7E}"/>
              </a:ext>
            </a:extLst>
          </p:cNvPr>
          <p:cNvSpPr/>
          <p:nvPr/>
        </p:nvSpPr>
        <p:spPr>
          <a:xfrm>
            <a:off x="1611113" y="2152877"/>
            <a:ext cx="11699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kern="100" dirty="0">
                <a:solidFill>
                  <a:srgbClr val="FF0E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 </a:t>
            </a:r>
            <a:r>
              <a:rPr lang="pl-PL" sz="2400" b="1" kern="100" dirty="0">
                <a:solidFill>
                  <a:srgbClr val="FF0E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Pożyczki: </a:t>
            </a:r>
            <a:endParaRPr lang="pl-PL" sz="2400" b="1" kern="100" dirty="0">
              <a:solidFill>
                <a:srgbClr val="FF0E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7F6489-9F89-FEC8-1912-9C1A326A1F1D}"/>
              </a:ext>
            </a:extLst>
          </p:cNvPr>
          <p:cNvSpPr txBox="1"/>
          <p:nvPr/>
        </p:nvSpPr>
        <p:spPr>
          <a:xfrm>
            <a:off x="1523747" y="3818749"/>
            <a:ext cx="68103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 2" panose="05020102010507070707" pitchFamily="18" charset="2"/>
              <a:buChar char=""/>
            </a:pPr>
            <a:r>
              <a:rPr lang="pl-PL" sz="2400" b="1" kern="100" dirty="0">
                <a:solidFill>
                  <a:srgbClr val="FF0E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Granty i dotacje:</a:t>
            </a:r>
            <a:br>
              <a:rPr lang="pl-PL" sz="2400" b="1" kern="100" dirty="0">
                <a:solidFill>
                  <a:srgbClr val="FF0E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690 960 007, 508 434 108, 798 921 372, 798 921 387</a:t>
            </a:r>
            <a:endParaRPr lang="pl-PL" sz="2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6AAF815-7E62-1022-7377-62183CA5A529}"/>
              </a:ext>
            </a:extLst>
          </p:cNvPr>
          <p:cNvSpPr txBox="1"/>
          <p:nvPr/>
        </p:nvSpPr>
        <p:spPr>
          <a:xfrm>
            <a:off x="1588751" y="4799919"/>
            <a:ext cx="68103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 2" panose="05020102010507070707" pitchFamily="18" charset="2"/>
              <a:buChar char=""/>
            </a:pPr>
            <a:r>
              <a:rPr lang="pl-PL" sz="2400" b="1" kern="100" dirty="0">
                <a:solidFill>
                  <a:srgbClr val="FF0E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Regionalne Inkubatory Przedsiębiorczości</a:t>
            </a:r>
            <a:r>
              <a:rPr lang="pl-PL" sz="2400" b="1" kern="100" dirty="0">
                <a:solidFill>
                  <a:srgbClr val="FF0E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pl-PL" sz="2400" b="1" kern="100" dirty="0">
                <a:solidFill>
                  <a:srgbClr val="1529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Toruń: </a:t>
            </a:r>
            <a:r>
              <a:rPr lang="pl-PL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Przedzamcze 8, tel. 737 777 274</a:t>
            </a:r>
            <a:br>
              <a:rPr lang="pl-PL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Bydgoszcz: </a:t>
            </a:r>
            <a:r>
              <a:rPr lang="pl-PL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Gimnazjalna 2, tel. 508 085 074</a:t>
            </a:r>
            <a:br>
              <a:rPr lang="pl-PL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Włocławek: </a:t>
            </a:r>
            <a:r>
              <a:rPr lang="pl-PL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Toruńska 30, tel. 737 722 103</a:t>
            </a:r>
            <a:endParaRPr lang="pl-PL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FB38D556-D3E5-D5DD-D9F4-F6F8A4F77F82}"/>
              </a:ext>
            </a:extLst>
          </p:cNvPr>
          <p:cNvSpPr txBox="1">
            <a:spLocks/>
          </p:cNvSpPr>
          <p:nvPr/>
        </p:nvSpPr>
        <p:spPr>
          <a:xfrm>
            <a:off x="8728355" y="5956009"/>
            <a:ext cx="2990594" cy="46166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www.kpfp.org.pl</a:t>
            </a:r>
            <a:endParaRPr lang="pl-PL" sz="3300" dirty="0">
              <a:solidFill>
                <a:srgbClr val="002060"/>
              </a:solidFill>
              <a:latin typeface="Arial" panose="020B0604020202020204" pitchFamily="34" charset="0"/>
              <a:ea typeface="Inter Extra Bold" panose="02000903000000020004" pitchFamily="50" charset="0"/>
              <a:cs typeface="Arial" panose="020B0604020202020204" pitchFamily="34" charset="0"/>
            </a:endParaRP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5A91DC32-2F4F-BC83-14FB-1E76E0E5F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4399" y="3860798"/>
            <a:ext cx="2114550" cy="2114550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2AC613E-78AC-8B16-07C6-394E1F84CBD9}"/>
              </a:ext>
            </a:extLst>
          </p:cNvPr>
          <p:cNvSpPr>
            <a:spLocks noGrp="1"/>
          </p:cNvSpPr>
          <p:nvPr/>
        </p:nvSpPr>
        <p:spPr>
          <a:xfrm>
            <a:off x="1917982" y="2561733"/>
            <a:ext cx="6810373" cy="1963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Toruń: </a:t>
            </a:r>
            <a:r>
              <a:rPr lang="pl-PL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H. Sienkiewicza 38, tel. </a:t>
            </a:r>
            <a:r>
              <a:rPr lang="pl-PL" sz="1800" dirty="0">
                <a:solidFill>
                  <a:srgbClr val="002060"/>
                </a:solidFill>
              </a:rPr>
              <a:t>737 722 106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Bydgoszcz: </a:t>
            </a:r>
            <a:r>
              <a:rPr lang="pl-PL" sz="180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Gimnazjalna 2a, tel. 502 469 468 lub 500 293 448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Włocławek            : </a:t>
            </a:r>
            <a:r>
              <a:rPr lang="pl-PL" sz="180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Toruńska 30, tel. 509 707 260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Grudziądz: </a:t>
            </a:r>
            <a:r>
              <a:rPr lang="pl-PL" sz="1800" dirty="0">
                <a:solidFill>
                  <a:srgbClr val="002060"/>
                </a:solidFill>
              </a:rPr>
              <a:t>ul. Waryńskiego 4 (WORD), </a:t>
            </a:r>
            <a:r>
              <a:rPr lang="pl-PL" sz="180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572 572 027</a:t>
            </a:r>
          </a:p>
        </p:txBody>
      </p:sp>
    </p:spTree>
    <p:extLst>
      <p:ext uri="{BB962C8B-B14F-4D97-AF65-F5344CB8AC3E}">
        <p14:creationId xmlns:p14="http://schemas.microsoft.com/office/powerpoint/2010/main" val="69748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5041C-2541-BDE2-B6AE-FC0C0B33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C74EAAD6-DF10-859C-338E-8BC8CA6316BF}"/>
              </a:ext>
            </a:extLst>
          </p:cNvPr>
          <p:cNvSpPr txBox="1">
            <a:spLocks/>
          </p:cNvSpPr>
          <p:nvPr/>
        </p:nvSpPr>
        <p:spPr>
          <a:xfrm>
            <a:off x="4369653" y="5172243"/>
            <a:ext cx="3483130" cy="31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F5B61D85-45AD-8C61-158C-73174917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058" y="1092349"/>
            <a:ext cx="5158739" cy="4755122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6FFADD29-5558-233D-ECDA-E5396F2B257E}"/>
              </a:ext>
            </a:extLst>
          </p:cNvPr>
          <p:cNvSpPr txBox="1">
            <a:spLocks/>
          </p:cNvSpPr>
          <p:nvPr/>
        </p:nvSpPr>
        <p:spPr>
          <a:xfrm>
            <a:off x="413660" y="3019868"/>
            <a:ext cx="7064163" cy="2150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AF13DEF-7CEE-7E7F-7B06-7507B7065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2" y="701825"/>
            <a:ext cx="7685602" cy="21507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066D3D5-FE29-B5C4-6A39-BD899DC43774}"/>
              </a:ext>
            </a:extLst>
          </p:cNvPr>
          <p:cNvSpPr txBox="1"/>
          <p:nvPr/>
        </p:nvSpPr>
        <p:spPr>
          <a:xfrm>
            <a:off x="379890" y="3429000"/>
            <a:ext cx="11432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Piotr Rybiński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5C40273-BAE7-75A4-3A75-D825FDCCF302}"/>
              </a:ext>
            </a:extLst>
          </p:cNvPr>
          <p:cNvSpPr txBox="1"/>
          <p:nvPr/>
        </p:nvSpPr>
        <p:spPr>
          <a:xfrm>
            <a:off x="377418" y="4649911"/>
            <a:ext cx="11432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Dziękuję za uwagę.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607BA37-97E6-4681-89DB-0D60291265E7}"/>
              </a:ext>
            </a:extLst>
          </p:cNvPr>
          <p:cNvSpPr txBox="1">
            <a:spLocks/>
          </p:cNvSpPr>
          <p:nvPr/>
        </p:nvSpPr>
        <p:spPr>
          <a:xfrm>
            <a:off x="8728355" y="5962214"/>
            <a:ext cx="2990594" cy="46166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www.kpfp.org.pl</a:t>
            </a:r>
            <a:endParaRPr lang="pl-PL" sz="3300" dirty="0">
              <a:solidFill>
                <a:srgbClr val="002060"/>
              </a:solidFill>
              <a:latin typeface="Arial" panose="020B0604020202020204" pitchFamily="34" charset="0"/>
              <a:ea typeface="Inter Extra Bold" panose="02000903000000020004" pitchFamily="50" charset="0"/>
              <a:cs typeface="Arial" panose="020B0604020202020204" pitchFamily="34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2BB25E57-54E4-B32E-E28A-19699E043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4399" y="3860798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9A0AB63-85A0-5C5C-60BA-527E4A4F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3045CF3D-0904-20F0-3325-9F26221F7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97" y="1544783"/>
            <a:ext cx="7433294" cy="208016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EDD6D234-4458-80C2-BC50-A67C91CA3B06}"/>
              </a:ext>
            </a:extLst>
          </p:cNvPr>
          <p:cNvGrpSpPr/>
          <p:nvPr/>
        </p:nvGrpSpPr>
        <p:grpSpPr>
          <a:xfrm>
            <a:off x="3998935" y="4165387"/>
            <a:ext cx="4343420" cy="1018425"/>
            <a:chOff x="3924290" y="4041952"/>
            <a:chExt cx="4343420" cy="1018425"/>
          </a:xfrm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982D2FF1-66B2-A5C4-9CE7-AFA32BFEC36F}"/>
                </a:ext>
              </a:extLst>
            </p:cNvPr>
            <p:cNvSpPr/>
            <p:nvPr/>
          </p:nvSpPr>
          <p:spPr>
            <a:xfrm>
              <a:off x="3924290" y="4041952"/>
              <a:ext cx="4343420" cy="1018425"/>
            </a:xfrm>
            <a:prstGeom prst="roundRect">
              <a:avLst>
                <a:gd name="adj" fmla="val 50000"/>
              </a:avLst>
            </a:prstGeom>
            <a:solidFill>
              <a:srgbClr val="F2CB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BDFF99CC-B195-610B-EC50-E821C500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28725" y="4268771"/>
              <a:ext cx="3134549" cy="557253"/>
            </a:xfrm>
            <a:prstGeom prst="rect">
              <a:avLst/>
            </a:prstGeom>
          </p:spPr>
        </p:pic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DE40BD29-62C0-2D5E-13BD-3B07688576C5}"/>
              </a:ext>
            </a:extLst>
          </p:cNvPr>
          <p:cNvSpPr txBox="1">
            <a:spLocks/>
          </p:cNvSpPr>
          <p:nvPr/>
        </p:nvSpPr>
        <p:spPr>
          <a:xfrm>
            <a:off x="2877452" y="6260906"/>
            <a:ext cx="7009839" cy="14258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152993"/>
                </a:solidFill>
                <a:latin typeface="Calibri" panose="020F0502020204030204" pitchFamily="34" charset="0"/>
                <a:ea typeface="Inter 18pt ExtraBold" panose="02000503000000020004" pitchFamily="2" charset="0"/>
              </a:rPr>
              <a:t>www.kpfp.org.pl</a:t>
            </a:r>
            <a:endParaRPr lang="pl-PL" sz="3300" dirty="0">
              <a:solidFill>
                <a:srgbClr val="152993"/>
              </a:solidFill>
              <a:latin typeface="Calibri" panose="020F0502020204030204" pitchFamily="34" charset="0"/>
              <a:ea typeface="Inter Extra Bold" panose="0200090300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9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Film promocyjny z napisami.">
            <a:hlinkClick r:id="" action="ppaction://media"/>
            <a:extLst>
              <a:ext uri="{FF2B5EF4-FFF2-40B4-BE49-F238E27FC236}">
                <a16:creationId xmlns:a16="http://schemas.microsoft.com/office/drawing/2014/main" id="{0BFB9BCA-946F-FD82-28FC-A73E0DF4E5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000"/>
    </mc:Choice>
    <mc:Fallback xmlns="">
      <p:transition spd="slow" advClick="0" advTm="7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4F80-E93C-4DE6-0E14-1F1FC028B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DDC760C1-ABEC-A8D0-2A1B-88960C90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76" y="602300"/>
            <a:ext cx="3580512" cy="1001983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EE68DEE3-F83E-084E-2A2E-176B43690CAA}"/>
              </a:ext>
            </a:extLst>
          </p:cNvPr>
          <p:cNvGrpSpPr/>
          <p:nvPr/>
        </p:nvGrpSpPr>
        <p:grpSpPr>
          <a:xfrm>
            <a:off x="4270889" y="5808490"/>
            <a:ext cx="3650221" cy="830908"/>
            <a:chOff x="3924290" y="4041952"/>
            <a:chExt cx="4343420" cy="1018425"/>
          </a:xfrm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8FA5A8D1-AB98-C347-D187-542F73B9F78F}"/>
                </a:ext>
              </a:extLst>
            </p:cNvPr>
            <p:cNvSpPr/>
            <p:nvPr/>
          </p:nvSpPr>
          <p:spPr>
            <a:xfrm>
              <a:off x="3924290" y="4041952"/>
              <a:ext cx="4343420" cy="1018425"/>
            </a:xfrm>
            <a:prstGeom prst="roundRect">
              <a:avLst>
                <a:gd name="adj" fmla="val 50000"/>
              </a:avLst>
            </a:prstGeom>
            <a:solidFill>
              <a:srgbClr val="F2CB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423658EA-3B60-9517-0F1F-B5DD6C1F6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28725" y="4268771"/>
              <a:ext cx="3134549" cy="557253"/>
            </a:xfrm>
            <a:prstGeom prst="rect">
              <a:avLst/>
            </a:prstGeom>
          </p:spPr>
        </p:pic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3C492BE-4061-68F7-4507-C3CC12DF2D57}"/>
              </a:ext>
            </a:extLst>
          </p:cNvPr>
          <p:cNvSpPr txBox="1"/>
          <p:nvPr/>
        </p:nvSpPr>
        <p:spPr>
          <a:xfrm>
            <a:off x="363398" y="2045102"/>
            <a:ext cx="1146519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Kujawsko-Pomorski Fundusz Pożyczkowy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(K-PFP) to spółka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non-profit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 należąca do samorządu Województwa Kujawsko-Pomorskiego,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której głównym celem jest wspomaganie biznesu w regionie.</a:t>
            </a:r>
          </a:p>
          <a:p>
            <a:pPr marL="0" indent="0">
              <a:spcBef>
                <a:spcPts val="600"/>
              </a:spcBef>
              <a:buNone/>
            </a:pPr>
            <a:endParaRPr lang="pl-PL" sz="800" dirty="0">
              <a:solidFill>
                <a:srgbClr val="002060"/>
              </a:solidFill>
              <a:latin typeface="Arial" panose="020B0604020202020204" pitchFamily="34" charset="0"/>
              <a:ea typeface="Inter 18pt Medium" panose="02000503000000020004" pitchFamily="2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data powstania: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2004 r.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siedziba spółki: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Toruń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3 biura poza Toruniem: Bydgoszcz, Grudziądz, Włocławek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ponad 4 700 udzielonych pożyczek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na łączną kwotę ponad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18pt Medium" panose="02000503000000020004" pitchFamily="2" charset="0"/>
                <a:cs typeface="Arial" panose="020B0604020202020204" pitchFamily="34" charset="0"/>
              </a:rPr>
              <a:t>963 mln zł </a:t>
            </a:r>
          </a:p>
          <a:p>
            <a:pPr marL="0" indent="0">
              <a:buNone/>
            </a:pPr>
            <a:endParaRPr lang="pl-PL" sz="2600" dirty="0">
              <a:solidFill>
                <a:srgbClr val="002060"/>
              </a:solidFill>
              <a:latin typeface="Arial" panose="020B0604020202020204" pitchFamily="34" charset="0"/>
              <a:ea typeface="Inter 18pt Medium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600" dirty="0">
              <a:solidFill>
                <a:srgbClr val="002060"/>
              </a:solidFill>
              <a:latin typeface="Arial" panose="020B0604020202020204" pitchFamily="34" charset="0"/>
              <a:ea typeface="Inter 18pt Medium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20">
            <a:extLst>
              <a:ext uri="{FF2B5EF4-FFF2-40B4-BE49-F238E27FC236}">
                <a16:creationId xmlns:a16="http://schemas.microsoft.com/office/drawing/2014/main" id="{F6B3AC0E-26C1-D4E1-EF94-45454A135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701" y="161481"/>
            <a:ext cx="1652503" cy="18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E7558-427B-1FA1-B0F7-D258236BA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3AED4B2-10DD-9EB7-8B1D-BE23EC8AE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017" t="10005" r="15002" b="10550"/>
          <a:stretch>
            <a:fillRect/>
          </a:stretch>
        </p:blipFill>
        <p:spPr>
          <a:xfrm>
            <a:off x="-750627" y="-1"/>
            <a:ext cx="12942627" cy="685800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727406EF-5C17-0688-AC24-307A0E780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32" y="793211"/>
            <a:ext cx="6236333" cy="1745198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4C397975-FC0A-CE1A-F3FA-9184ABF92CA1}"/>
              </a:ext>
            </a:extLst>
          </p:cNvPr>
          <p:cNvGrpSpPr/>
          <p:nvPr/>
        </p:nvGrpSpPr>
        <p:grpSpPr>
          <a:xfrm>
            <a:off x="2834913" y="3111929"/>
            <a:ext cx="6522173" cy="1529289"/>
            <a:chOff x="3924290" y="4041952"/>
            <a:chExt cx="4343420" cy="1018425"/>
          </a:xfrm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8306FA8D-9B7B-FBF2-AB84-275AE1237BF1}"/>
                </a:ext>
              </a:extLst>
            </p:cNvPr>
            <p:cNvSpPr/>
            <p:nvPr/>
          </p:nvSpPr>
          <p:spPr>
            <a:xfrm>
              <a:off x="3924290" y="4041952"/>
              <a:ext cx="4343420" cy="1018425"/>
            </a:xfrm>
            <a:prstGeom prst="roundRect">
              <a:avLst>
                <a:gd name="adj" fmla="val 50000"/>
              </a:avLst>
            </a:prstGeom>
            <a:solidFill>
              <a:srgbClr val="F2CB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F95D4033-A89D-A414-0FDD-705E69342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28725" y="4268771"/>
              <a:ext cx="3134549" cy="557253"/>
            </a:xfrm>
            <a:prstGeom prst="rect">
              <a:avLst/>
            </a:prstGeom>
          </p:spPr>
        </p:pic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1C455794-8CB4-B730-972A-F72879F9350C}"/>
              </a:ext>
            </a:extLst>
          </p:cNvPr>
          <p:cNvSpPr txBox="1">
            <a:spLocks/>
          </p:cNvSpPr>
          <p:nvPr/>
        </p:nvSpPr>
        <p:spPr>
          <a:xfrm>
            <a:off x="1331287" y="4380859"/>
            <a:ext cx="1584577" cy="7527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28pt ExtraBold" panose="02000503000000020004" pitchFamily="2" charset="0"/>
                <a:cs typeface="Arial" panose="020B0604020202020204" pitchFamily="34" charset="0"/>
              </a:rPr>
              <a:t>POŻYCZKI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1CE5188-BD76-06B4-6D78-129F8D602EA2}"/>
              </a:ext>
            </a:extLst>
          </p:cNvPr>
          <p:cNvSpPr txBox="1">
            <a:spLocks/>
          </p:cNvSpPr>
          <p:nvPr/>
        </p:nvSpPr>
        <p:spPr>
          <a:xfrm>
            <a:off x="6095999" y="4961504"/>
            <a:ext cx="2049626" cy="464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PROJEKTY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 </a:t>
            </a:r>
            <a:b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EDUKACYJNE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9318148-895B-CB17-60C3-D39CAA93D947}"/>
              </a:ext>
            </a:extLst>
          </p:cNvPr>
          <p:cNvSpPr txBox="1">
            <a:spLocks/>
          </p:cNvSpPr>
          <p:nvPr/>
        </p:nvSpPr>
        <p:spPr>
          <a:xfrm>
            <a:off x="8374478" y="4646643"/>
            <a:ext cx="3768085" cy="464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REGIONALNE</a:t>
            </a:r>
          </a:p>
          <a:p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INKUBATORY</a:t>
            </a:r>
            <a:b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PRZEDSIĘBIORCZOŚCI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E86FBC1-9043-4B63-36D8-D3740378985E}"/>
              </a:ext>
            </a:extLst>
          </p:cNvPr>
          <p:cNvSpPr txBox="1">
            <a:spLocks/>
          </p:cNvSpPr>
          <p:nvPr/>
        </p:nvSpPr>
        <p:spPr>
          <a:xfrm>
            <a:off x="4143960" y="4961504"/>
            <a:ext cx="1584577" cy="4641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GRANTY </a:t>
            </a:r>
            <a:b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Inter 18pt ExtraBold" panose="02000503000000020004" pitchFamily="2" charset="0"/>
                <a:cs typeface="Arial" panose="020B0604020202020204" pitchFamily="34" charset="0"/>
              </a:rPr>
              <a:t>DLA FIRM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A136E8B-0288-8368-D132-29A980FFB0C5}"/>
              </a:ext>
            </a:extLst>
          </p:cNvPr>
          <p:cNvCxnSpPr>
            <a:cxnSpLocks/>
          </p:cNvCxnSpPr>
          <p:nvPr/>
        </p:nvCxnSpPr>
        <p:spPr>
          <a:xfrm flipH="1">
            <a:off x="2834912" y="4033215"/>
            <a:ext cx="766830" cy="375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992506F6-8BD2-38BF-1916-26CA0DED2C59}"/>
              </a:ext>
            </a:extLst>
          </p:cNvPr>
          <p:cNvCxnSpPr>
            <a:cxnSpLocks/>
          </p:cNvCxnSpPr>
          <p:nvPr/>
        </p:nvCxnSpPr>
        <p:spPr>
          <a:xfrm>
            <a:off x="8761555" y="3989132"/>
            <a:ext cx="698167" cy="375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5ABE209-62BA-0196-CBCA-11533F2E8479}"/>
              </a:ext>
            </a:extLst>
          </p:cNvPr>
          <p:cNvCxnSpPr>
            <a:cxnSpLocks/>
          </p:cNvCxnSpPr>
          <p:nvPr/>
        </p:nvCxnSpPr>
        <p:spPr>
          <a:xfrm>
            <a:off x="6771728" y="4263431"/>
            <a:ext cx="90919" cy="550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04B3B740-CDCF-ADF0-4310-44495012AB1F}"/>
              </a:ext>
            </a:extLst>
          </p:cNvPr>
          <p:cNvCxnSpPr>
            <a:cxnSpLocks/>
          </p:cNvCxnSpPr>
          <p:nvPr/>
        </p:nvCxnSpPr>
        <p:spPr>
          <a:xfrm flipH="1">
            <a:off x="4927272" y="4375489"/>
            <a:ext cx="418024" cy="468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1">
            <a:extLst>
              <a:ext uri="{FF2B5EF4-FFF2-40B4-BE49-F238E27FC236}">
                <a16:creationId xmlns:a16="http://schemas.microsoft.com/office/drawing/2014/main" id="{C8A2027F-3AEA-4D36-AC4F-D42F4367B02B}"/>
              </a:ext>
            </a:extLst>
          </p:cNvPr>
          <p:cNvSpPr txBox="1">
            <a:spLocks/>
          </p:cNvSpPr>
          <p:nvPr/>
        </p:nvSpPr>
        <p:spPr>
          <a:xfrm>
            <a:off x="1301701" y="4954061"/>
            <a:ext cx="1584577" cy="752774"/>
          </a:xfrm>
          <a:prstGeom prst="rect">
            <a:avLst/>
          </a:prstGeom>
        </p:spPr>
        <p:txBody>
          <a:bodyPr vert="horz" lIns="0" tIns="0" rIns="0" bIns="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  <a:t>dla firm, JST, wspólnot</a:t>
            </a:r>
          </a:p>
          <a:p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Inter 18pt Light" panose="02000503000000020004" pitchFamily="2" charset="0"/>
                <a:cs typeface="Arial" panose="020B0604020202020204" pitchFamily="34" charset="0"/>
              </a:rPr>
              <a:t>i spółdzielni mieszkaniowych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89695C52-3CAC-7E0B-0193-6EF660DA7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BE84-F3A7-FFE2-78CA-03919594D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D4FA9D43-4861-B2A6-005C-41113416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3" y="334225"/>
            <a:ext cx="2026092" cy="566989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DC460985-7F6F-1110-4298-420AE87CC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969938E3-15F5-490C-B19F-07B31BC29D29}"/>
              </a:ext>
            </a:extLst>
          </p:cNvPr>
          <p:cNvSpPr txBox="1">
            <a:spLocks/>
          </p:cNvSpPr>
          <p:nvPr/>
        </p:nvSpPr>
        <p:spPr>
          <a:xfrm>
            <a:off x="674025" y="2185943"/>
            <a:ext cx="10880240" cy="492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l-PL" sz="2800" b="1" kern="100" dirty="0">
                <a:solidFill>
                  <a:srgbClr val="FF0E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Atrakcyjne warunki finansowania</a:t>
            </a:r>
            <a:endParaRPr lang="pl-PL" sz="2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l-PL" sz="2800" b="1" kern="100" dirty="0">
                <a:solidFill>
                  <a:srgbClr val="1529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pl-PL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Możliwość wsparcia inwestycji rozwojowych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l-PL" sz="2800" b="1" kern="100" dirty="0">
                <a:solidFill>
                  <a:srgbClr val="FF0E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Finansowanie innowacji, cyfryzacji i ekologicznych inwestycji</a:t>
            </a:r>
            <a:endParaRPr lang="pl-PL" sz="2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l-PL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Wsparcie na każdym etapie procesu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l-PL" sz="2800" b="1" kern="100" dirty="0">
                <a:solidFill>
                  <a:srgbClr val="FF0E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Lokalna obsługa w województwie kujawsko-pomorskim</a:t>
            </a:r>
          </a:p>
          <a:p>
            <a:pPr algn="l">
              <a:lnSpc>
                <a:spcPct val="100000"/>
              </a:lnSpc>
            </a:pPr>
            <a:endParaRPr lang="pl-PL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pl-PL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C22BC25-BE64-61CD-B077-FDEB48D20125}"/>
              </a:ext>
            </a:extLst>
          </p:cNvPr>
          <p:cNvSpPr txBox="1"/>
          <p:nvPr/>
        </p:nvSpPr>
        <p:spPr>
          <a:xfrm>
            <a:off x="576961" y="636019"/>
            <a:ext cx="8581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kern="100" dirty="0">
                <a:solidFill>
                  <a:srgbClr val="002060"/>
                </a:solidFill>
                <a:latin typeface="Arial Black" panose="020B0A04020102020204" pitchFamily="34" charset="0"/>
                <a:ea typeface="Roboto Slab" pitchFamily="2" charset="0"/>
                <a:cs typeface="Arial" panose="020B0604020202020204" pitchFamily="34" charset="0"/>
              </a:rPr>
              <a:t>DLACZEGO WARTO SKORZYSTAĆ</a:t>
            </a:r>
          </a:p>
          <a:p>
            <a:r>
              <a:rPr lang="pl-PL" sz="3200" kern="100" dirty="0">
                <a:solidFill>
                  <a:srgbClr val="002060"/>
                </a:solidFill>
                <a:latin typeface="Arial Black" panose="020B0A04020102020204" pitchFamily="34" charset="0"/>
                <a:ea typeface="Roboto Slab" pitchFamily="2" charset="0"/>
                <a:cs typeface="Arial" panose="020B0604020202020204" pitchFamily="34" charset="0"/>
              </a:rPr>
              <a:t>Z NASZEJ OFERTY?</a:t>
            </a:r>
            <a:endParaRPr lang="pl-PL" sz="3200" dirty="0">
              <a:solidFill>
                <a:srgbClr val="002060"/>
              </a:solidFill>
              <a:latin typeface="Arial Black" panose="020B0A040201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5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3FF0A-5268-5E29-8245-A9DAB31C6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82402C2-7F21-4912-664F-2081CFB2DCD8}"/>
              </a:ext>
            </a:extLst>
          </p:cNvPr>
          <p:cNvSpPr txBox="1"/>
          <p:nvPr/>
        </p:nvSpPr>
        <p:spPr>
          <a:xfrm>
            <a:off x="2315581" y="362605"/>
            <a:ext cx="6951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aktualna oferta finansowania</a:t>
            </a:r>
          </a:p>
          <a:p>
            <a:pPr algn="ctr"/>
            <a:r>
              <a:rPr lang="pl-PL" sz="3200" b="1" kern="100" dirty="0">
                <a:solidFill>
                  <a:srgbClr val="002060"/>
                </a:solidFill>
                <a:latin typeface="Arial Black" panose="020B0A04020102020204" pitchFamily="34" charset="0"/>
                <a:ea typeface="Roboto Slab" pitchFamily="2" charset="0"/>
                <a:cs typeface="Arial" panose="020B0604020202020204" pitchFamily="34" charset="0"/>
              </a:rPr>
              <a:t>NASZE POŻYCZKI I GRANTY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81B2EE6-DEBC-2D02-5AF4-B7B6878CF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3" y="334225"/>
            <a:ext cx="2026092" cy="566989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FCF8A158-8966-B204-8BE5-D4F2B81C3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72D305A-7D88-FA0F-B182-F603AD6CB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09878"/>
              </p:ext>
            </p:extLst>
          </p:nvPr>
        </p:nvGraphicFramePr>
        <p:xfrm>
          <a:off x="1725683" y="1756895"/>
          <a:ext cx="8128000" cy="373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5020">
                  <a:extLst>
                    <a:ext uri="{9D8B030D-6E8A-4147-A177-3AD203B41FA5}">
                      <a16:colId xmlns:a16="http://schemas.microsoft.com/office/drawing/2014/main" val="3909066965"/>
                    </a:ext>
                  </a:extLst>
                </a:gridCol>
                <a:gridCol w="2492980">
                  <a:extLst>
                    <a:ext uri="{9D8B030D-6E8A-4147-A177-3AD203B41FA5}">
                      <a16:colId xmlns:a16="http://schemas.microsoft.com/office/drawing/2014/main" val="2423125481"/>
                    </a:ext>
                  </a:extLst>
                </a:gridCol>
              </a:tblGrid>
              <a:tr h="545367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F0E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Pożyczka Rozwojowa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F0E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94209"/>
                  </a:ext>
                </a:extLst>
              </a:tr>
              <a:tr h="545367">
                <a:tc>
                  <a:txBody>
                    <a:bodyPr/>
                    <a:lstStyle/>
                    <a:p>
                      <a:r>
                        <a:rPr lang="pl-PL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Ekopożyczka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premią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3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1567"/>
                  </a:ext>
                </a:extLst>
              </a:tr>
              <a:tr h="545367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F0E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Pożyczka OZE z premią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E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46664"/>
                  </a:ext>
                </a:extLst>
              </a:tr>
              <a:tr h="545367">
                <a:tc>
                  <a:txBody>
                    <a:bodyPr/>
                    <a:lstStyle/>
                    <a:p>
                      <a:r>
                        <a:rPr lang="pl-PL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Ekopożyczka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GOZ z premią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3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45618"/>
                  </a:ext>
                </a:extLst>
              </a:tr>
              <a:tr h="545367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F0E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Fundusz Badań i Wdrożeń 3.0 (grant)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F0E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700 tys.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40958"/>
                  </a:ext>
                </a:extLst>
              </a:tr>
              <a:tr h="941317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Pożyczki dla spółdzielni i wspólnot mieszkaniowych na modernizację energetyczną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10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25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59069F41-D923-3F86-2D8C-69EA22F27F7A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800B8552-1E7E-60C7-8562-B8CF64EA3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89A53481-53D5-15F3-8147-309C6A931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629A787A-278C-4938-8153-22FE8AADC26B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C88A8D58-A1E2-C1B7-B3D9-836548AFF503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sp>
        <p:nvSpPr>
          <p:cNvPr id="28" name="Tytuł 1">
            <a:extLst>
              <a:ext uri="{FF2B5EF4-FFF2-40B4-BE49-F238E27FC236}">
                <a16:creationId xmlns:a16="http://schemas.microsoft.com/office/drawing/2014/main" id="{B6927BC7-9E95-8F01-0754-D0B56C6BAFF4}"/>
              </a:ext>
            </a:extLst>
          </p:cNvPr>
          <p:cNvSpPr txBox="1">
            <a:spLocks/>
          </p:cNvSpPr>
          <p:nvPr/>
        </p:nvSpPr>
        <p:spPr>
          <a:xfrm>
            <a:off x="-157999" y="1068268"/>
            <a:ext cx="11815452" cy="4721463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00" b="1" dirty="0">
                <a:solidFill>
                  <a:srgbClr val="002060"/>
                </a:solidFill>
                <a:latin typeface="Arial Black" panose="020B0A04020102020204" pitchFamily="34" charset="0"/>
                <a:ea typeface="Inter 18pt Medium" panose="02000503000000020004" pitchFamily="2" charset="0"/>
                <a:cs typeface="Calibri" panose="020F0502020204030204" pitchFamily="34" charset="0"/>
              </a:rPr>
              <a:t>POŻYCZKA ROZWOJOWA</a:t>
            </a:r>
            <a:endParaRPr lang="pl-PL" sz="3300" dirty="0">
              <a:solidFill>
                <a:srgbClr val="002060"/>
              </a:solidFill>
              <a:latin typeface="Arial Black" panose="020B0A04020102020204" pitchFamily="34" charset="0"/>
              <a:ea typeface="Inter 24pt ExtraBold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7BEA85F-C459-8F2C-CF4C-69F1EE0D9E8B}"/>
              </a:ext>
            </a:extLst>
          </p:cNvPr>
          <p:cNvSpPr txBox="1"/>
          <p:nvPr/>
        </p:nvSpPr>
        <p:spPr>
          <a:xfrm>
            <a:off x="396324" y="1956301"/>
            <a:ext cx="5163417" cy="2853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solidFill>
                  <a:srgbClr val="FF0E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Przeznaczenie:</a:t>
            </a:r>
            <a:endParaRPr lang="pl-PL" sz="1800" kern="100" dirty="0">
              <a:solidFill>
                <a:srgbClr val="FF0E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rozwój działalności gospodarczej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maszyn i urządzeń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wdrażanie nowych technologii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nnowacje i cyfryzacja przedsiębiorstwa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zwiększenie konkurencyjności firmy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305B42E-7B2A-CB8F-62E1-3FC853A58275}"/>
              </a:ext>
            </a:extLst>
          </p:cNvPr>
          <p:cNvSpPr txBox="1"/>
          <p:nvPr/>
        </p:nvSpPr>
        <p:spPr>
          <a:xfrm>
            <a:off x="5559741" y="1956301"/>
            <a:ext cx="6097712" cy="3695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solidFill>
                  <a:srgbClr val="FF0E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Korzyści:</a:t>
            </a:r>
            <a:endParaRPr lang="pl-PL" sz="1800" kern="100" dirty="0">
              <a:solidFill>
                <a:srgbClr val="FF0E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finansowanie inwestycji rozwojowych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długi okres finansowania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możliwość realizacji większych projektów inwestycyjnych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procentowanie preferencyjne: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400" b="1" kern="100" dirty="0">
                <a:solidFill>
                  <a:srgbClr val="FF0E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2% lub 3%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16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w</a:t>
            </a:r>
            <a:r>
              <a:rPr lang="pl-PL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zależności od charakteru inwestycji/zasięgu innowacji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18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33CA4912-4359-07CE-7F19-3C61A717E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2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F8DD9-F6B2-A345-E348-C2549EA66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ytuł 1">
            <a:extLst>
              <a:ext uri="{FF2B5EF4-FFF2-40B4-BE49-F238E27FC236}">
                <a16:creationId xmlns:a16="http://schemas.microsoft.com/office/drawing/2014/main" id="{6F2444C2-D0A3-39E5-0C57-3542CE73DE83}"/>
              </a:ext>
            </a:extLst>
          </p:cNvPr>
          <p:cNvSpPr txBox="1">
            <a:spLocks/>
          </p:cNvSpPr>
          <p:nvPr/>
        </p:nvSpPr>
        <p:spPr>
          <a:xfrm>
            <a:off x="1115409" y="949232"/>
            <a:ext cx="8719076" cy="667890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B050"/>
                </a:solidFill>
                <a:latin typeface="Arial Black" panose="020B0A04020102020204" pitchFamily="34" charset="0"/>
              </a:rPr>
              <a:t>EKOPOŻYCZKA Z PREMIĄ dla firm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8D0C6962-F299-81A4-5531-551A81262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25" y="6182022"/>
            <a:ext cx="6804214" cy="45824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4880046-0B10-BF54-5798-F9DB8EC84AF7}"/>
              </a:ext>
            </a:extLst>
          </p:cNvPr>
          <p:cNvSpPr txBox="1"/>
          <p:nvPr/>
        </p:nvSpPr>
        <p:spPr>
          <a:xfrm>
            <a:off x="1732718" y="1791356"/>
            <a:ext cx="98567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Ekopożyczka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premią dla przedsiębiorstw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przeznaczona jest dla mikro, małych przedsiębiorstw oraz przedsiębiorstw komunalnych prowadzących działalność w województwie kujawsko-pomorskim.</a:t>
            </a:r>
          </a:p>
          <a:p>
            <a:pPr lvl="1" algn="l"/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Finansowanie:</a:t>
            </a:r>
          </a:p>
          <a:p>
            <a:pPr lvl="1" algn="l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inwestycji poprawiających efektywność energetyczną</a:t>
            </a:r>
          </a:p>
          <a:p>
            <a:pPr lvl="1" algn="l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ograniczenia zużycia energii</a:t>
            </a:r>
          </a:p>
          <a:p>
            <a:pPr lvl="1" algn="l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działań proekologicznych</a:t>
            </a:r>
          </a:p>
          <a:p>
            <a:pPr lvl="1" algn="l"/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Dodatkowa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korzyść:</a:t>
            </a:r>
          </a:p>
          <a:p>
            <a:pPr lvl="1" algn="l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możliwość uzyskania premii zmniejszającej koszt finansowania</a:t>
            </a:r>
          </a:p>
          <a:p>
            <a:pPr lvl="1" algn="l"/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przebudowa linii produkcyjnych na bardziej efektywne energetycznie,</a:t>
            </a:r>
            <a:b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 na urządzenia energooszczędne, modernizacja energetyczna</a:t>
            </a:r>
            <a:b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obiektów, technologie odzysku energii…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6D91DE1-8F15-4A12-044F-7BB5A1875208}"/>
              </a:ext>
            </a:extLst>
          </p:cNvPr>
          <p:cNvGrpSpPr/>
          <p:nvPr/>
        </p:nvGrpSpPr>
        <p:grpSpPr>
          <a:xfrm>
            <a:off x="8321977" y="33742"/>
            <a:ext cx="3737265" cy="610563"/>
            <a:chOff x="8321977" y="33742"/>
            <a:chExt cx="3737265" cy="610563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6AF8C0CD-CDB6-AB3C-8EA0-A7BD4414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373" y="315298"/>
              <a:ext cx="1175681" cy="329007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7D7637C2-CBB0-887F-9B6B-E089C38AF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858" y="279963"/>
              <a:ext cx="1631632" cy="34160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6FAAECEF-6DEC-0BA4-3979-CC6CCD1778E4}"/>
                </a:ext>
              </a:extLst>
            </p:cNvPr>
            <p:cNvSpPr txBox="1"/>
            <p:nvPr/>
          </p:nvSpPr>
          <p:spPr>
            <a:xfrm>
              <a:off x="8321977" y="33742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MENADŻER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C139ACB6-35D1-25A6-EE9D-21DE32365B2F}"/>
                </a:ext>
              </a:extLst>
            </p:cNvPr>
            <p:cNvSpPr txBox="1"/>
            <p:nvPr/>
          </p:nvSpPr>
          <p:spPr>
            <a:xfrm>
              <a:off x="9937040" y="43573"/>
              <a:ext cx="2122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>
                  <a:solidFill>
                    <a:srgbClr val="152993"/>
                  </a:solidFill>
                  <a:ea typeface="Inter 24pt Light" panose="02000503000000020004" pitchFamily="2" charset="0"/>
                </a:rPr>
                <a:t>POŚREDNIK FINANSOWY</a:t>
              </a:r>
            </a:p>
          </p:txBody>
        </p:sp>
      </p:grpSp>
      <p:sp>
        <p:nvSpPr>
          <p:cNvPr id="4" name="Owal 3">
            <a:extLst>
              <a:ext uri="{FF2B5EF4-FFF2-40B4-BE49-F238E27FC236}">
                <a16:creationId xmlns:a16="http://schemas.microsoft.com/office/drawing/2014/main" id="{5492392C-8824-C2E1-77D4-8E217005BA9F}"/>
              </a:ext>
            </a:extLst>
          </p:cNvPr>
          <p:cNvSpPr/>
          <p:nvPr/>
        </p:nvSpPr>
        <p:spPr>
          <a:xfrm>
            <a:off x="9383078" y="3331118"/>
            <a:ext cx="3837622" cy="380310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497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5BB4A53F796744BE7F27DEA160ED28" ma:contentTypeVersion="10" ma:contentTypeDescription="Utwórz nowy dokument." ma:contentTypeScope="" ma:versionID="dc816c1a3a647701c304e68307546277">
  <xsd:schema xmlns:xsd="http://www.w3.org/2001/XMLSchema" xmlns:xs="http://www.w3.org/2001/XMLSchema" xmlns:p="http://schemas.microsoft.com/office/2006/metadata/properties" xmlns:ns3="6fd5b43e-a97c-4372-92de-61f4ec5cd02f" targetNamespace="http://schemas.microsoft.com/office/2006/metadata/properties" ma:root="true" ma:fieldsID="0ffde34dbc9a333bef25a1c92cf2639b" ns3:_="">
    <xsd:import namespace="6fd5b43e-a97c-4372-92de-61f4ec5cd0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b43e-a97c-4372-92de-61f4ec5cd0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d5b43e-a97c-4372-92de-61f4ec5cd02f" xsi:nil="true"/>
  </documentManagement>
</p:properties>
</file>

<file path=customXml/itemProps1.xml><?xml version="1.0" encoding="utf-8"?>
<ds:datastoreItem xmlns:ds="http://schemas.openxmlformats.org/officeDocument/2006/customXml" ds:itemID="{076962D6-FC68-4BA9-BF94-B3168CC8B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9A05EB-C348-43A8-9906-FF840C2CF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5b43e-a97c-4372-92de-61f4ec5cd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25B8F3-22A4-4A77-A1D8-98826E8CCF89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6fd5b43e-a97c-4372-92de-61f4ec5cd0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1022</Words>
  <Application>Microsoft Office PowerPoint</Application>
  <PresentationFormat>Panoramiczny</PresentationFormat>
  <Paragraphs>178</Paragraphs>
  <Slides>19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0" baseType="lpstr">
      <vt:lpstr>Wingdings</vt:lpstr>
      <vt:lpstr>Arial</vt:lpstr>
      <vt:lpstr>MS Gothic</vt:lpstr>
      <vt:lpstr>Calibri</vt:lpstr>
      <vt:lpstr>Symbol</vt:lpstr>
      <vt:lpstr>Wingdings 2</vt:lpstr>
      <vt:lpstr>Arial Black</vt:lpstr>
      <vt:lpstr>Calibri Light</vt:lpstr>
      <vt:lpstr>Times New Roman</vt:lpstr>
      <vt:lpstr>Inter 24pt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KONTAKT: biuro@kpfp.org.pl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Katarzyna Opasińska</dc:creator>
  <cp:lastModifiedBy>Marianna Mucha</cp:lastModifiedBy>
  <cp:revision>90</cp:revision>
  <cp:lastPrinted>2025-09-22T07:09:18Z</cp:lastPrinted>
  <dcterms:created xsi:type="dcterms:W3CDTF">2024-10-02T09:56:05Z</dcterms:created>
  <dcterms:modified xsi:type="dcterms:W3CDTF">2026-06-03T09:13:47Z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0x0101001C5BB4A53F796744BE7F27DEA160ED28</vt:lpwstr>
  </property>
</Properties>
</file>