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9" r:id="rId4"/>
    <p:sldId id="260" r:id="rId5"/>
    <p:sldId id="257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11" r:id="rId14"/>
    <p:sldId id="308" r:id="rId15"/>
    <p:sldId id="309" r:id="rId16"/>
    <p:sldId id="310" r:id="rId17"/>
    <p:sldId id="312" r:id="rId18"/>
    <p:sldId id="316" r:id="rId19"/>
    <p:sldId id="313" r:id="rId20"/>
    <p:sldId id="314" r:id="rId21"/>
    <p:sldId id="315" r:id="rId22"/>
    <p:sldId id="317" r:id="rId23"/>
    <p:sldId id="325" r:id="rId24"/>
    <p:sldId id="318" r:id="rId25"/>
    <p:sldId id="319" r:id="rId26"/>
    <p:sldId id="330" r:id="rId27"/>
    <p:sldId id="321" r:id="rId28"/>
    <p:sldId id="320" r:id="rId29"/>
    <p:sldId id="326" r:id="rId30"/>
    <p:sldId id="322" r:id="rId31"/>
    <p:sldId id="323" r:id="rId32"/>
    <p:sldId id="324" r:id="rId33"/>
    <p:sldId id="327" r:id="rId34"/>
    <p:sldId id="328" r:id="rId35"/>
    <p:sldId id="329" r:id="rId36"/>
    <p:sldId id="271" r:id="rId3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0E4CA9-0921-E14B-5D25-6CDF8B1B4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50C512D-23C0-A742-C4E5-AF32072C5D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2DED22E-872E-7FA3-AC33-E0066944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67FD-466A-4785-9CDE-5C153E984BC2}" type="datetimeFigureOut">
              <a:rPr lang="pl-PL" smtClean="0"/>
              <a:t>02.03.2026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A1FEE78-9ED4-617A-9726-AB3CFE261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3B7B8D-801D-D932-3338-03514FE2C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B20E-3429-4BC3-B2C8-112F524CDF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4331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A3349B-C921-760A-E0A2-6886FC15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F1BF656-F122-F47F-B5BC-826E5E3FE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853D85-B2AA-065F-26FD-CDB42490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67FD-466A-4785-9CDE-5C153E984BC2}" type="datetimeFigureOut">
              <a:rPr lang="pl-PL" smtClean="0"/>
              <a:t>02.03.2026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3CC1324-614C-0072-C25F-EC0CB25C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46FE69A-56F9-20C4-5C45-87F5BC50E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B20E-3429-4BC3-B2C8-112F524CDF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3540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077A0C8-B566-6E0A-040F-4F356D71D1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7699E51-0658-21DA-4D42-25E42002B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77F699C-EAEF-9A0A-7270-84D781B26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67FD-466A-4785-9CDE-5C153E984BC2}" type="datetimeFigureOut">
              <a:rPr lang="pl-PL" smtClean="0"/>
              <a:t>02.03.2026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1CD8C50-AB1F-5764-9484-BF15BE3B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FC42808-C34C-FA55-3706-34520EEA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B20E-3429-4BC3-B2C8-112F524CDF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1548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73905E-3373-35D1-C7EA-3987B7386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D238F3-6186-36AF-B133-8BAAADEFE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860DC94-8458-7480-C348-934A26759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67FD-466A-4785-9CDE-5C153E984BC2}" type="datetimeFigureOut">
              <a:rPr lang="pl-PL" smtClean="0"/>
              <a:t>02.03.2026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BA1D7F4-4040-D1F5-F199-8CB62B3D6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A757395-AC04-3006-3C66-7F88E13A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B20E-3429-4BC3-B2C8-112F524CDF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811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D0E271-2C91-01D3-A95F-2A4F9631A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42CF415-AC5C-24A2-9DE5-1382B7491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98D39A-47AE-1FCC-85D5-A22CF8836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67FD-466A-4785-9CDE-5C153E984BC2}" type="datetimeFigureOut">
              <a:rPr lang="pl-PL" smtClean="0"/>
              <a:t>02.03.2026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624C1C-C774-20F7-F4AF-AC2FDA79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485CA6E-8107-F228-9ED6-9580D5E1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B20E-3429-4BC3-B2C8-112F524CDF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285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06D971-F70C-0EDB-664C-85BBA52B7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DF2485-FC7E-6CBA-384D-85477E5DC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5276136-40ED-26EC-79AE-DDABADE95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A740B19-B955-2281-2F2A-09D81C4E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67FD-466A-4785-9CDE-5C153E984BC2}" type="datetimeFigureOut">
              <a:rPr lang="pl-PL" smtClean="0"/>
              <a:t>02.03.2026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AEC0807-3A35-0853-291E-A467CCAE5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E31614F-04AC-4D97-FBE3-4D493ADB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B20E-3429-4BC3-B2C8-112F524CDF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5562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545BA0-B959-82F6-6834-7DB646925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8640BEF-B9FB-1168-BCDC-16DD6E1CD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0D335B8-E1C1-795B-9046-EEEE19825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F7C4C5D-B838-553B-4968-9BA4E7022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DE89B96-0A0C-BECA-4596-64F829275E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892D17F-E86C-3B43-E72C-01FD049E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67FD-466A-4785-9CDE-5C153E984BC2}" type="datetimeFigureOut">
              <a:rPr lang="pl-PL" smtClean="0"/>
              <a:t>02.03.2026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E78E6EA-5B65-58AD-BF29-D60F0EC6A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020F842-A2F0-1929-D056-02995251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B20E-3429-4BC3-B2C8-112F524CDF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7076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749C26-68A4-D794-0474-ABCCD0B3D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69033AA-74AE-E831-EAC9-631C1D536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67FD-466A-4785-9CDE-5C153E984BC2}" type="datetimeFigureOut">
              <a:rPr lang="pl-PL" smtClean="0"/>
              <a:t>02.03.2026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2D26D3C-1024-CB8E-9073-FDC725042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4FD3F54-C9CA-FACE-CD47-529F951F1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B20E-3429-4BC3-B2C8-112F524CDF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024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1DBD304-0819-02C8-38D9-E6ABCA6D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67FD-466A-4785-9CDE-5C153E984BC2}" type="datetimeFigureOut">
              <a:rPr lang="pl-PL" smtClean="0"/>
              <a:t>02.03.2026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90A7A88-DAE9-4E6E-72CB-C3259619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8547C0C-E8DF-C3E2-01EA-A1A8DDB2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B20E-3429-4BC3-B2C8-112F524CDF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5470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778084-7545-3D50-4EDA-BAE60E4CE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475D9C-8084-BB26-E69B-2E501F8C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BD9A212-E06D-D667-5489-74D12A73A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392454E-7051-EC00-8CB7-ABAEAF628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67FD-466A-4785-9CDE-5C153E984BC2}" type="datetimeFigureOut">
              <a:rPr lang="pl-PL" smtClean="0"/>
              <a:t>02.03.2026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10077BE-981B-FEAF-5E5F-D7A1A86D5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D5ED67F-7E37-0B79-8205-3E9C32BC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B20E-3429-4BC3-B2C8-112F524CDF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1868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470C13-F690-C40E-E5B3-C0F6756C9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9DB89E8-2C13-D08B-78BF-48738A50B3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23AFFFD-D9FD-A40A-DC96-88FED4B57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06C3189-CA99-93F2-E23F-BF30CFBD8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E67FD-466A-4785-9CDE-5C153E984BC2}" type="datetimeFigureOut">
              <a:rPr lang="pl-PL" smtClean="0"/>
              <a:t>02.03.2026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DCE6B06-5FB9-57C2-D4A2-FB36DCB7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2D102A6-9106-686A-6DFC-A13A2E10E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EB20E-3429-4BC3-B2C8-112F524CDF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7255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80B6BE2-E73F-0101-1460-C78CB1E1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D826E9-F561-40CD-90EC-E2E7CD472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ED1ABCE-9824-D861-AF23-4F834E259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9E67FD-466A-4785-9CDE-5C153E984BC2}" type="datetimeFigureOut">
              <a:rPr lang="pl-PL" smtClean="0"/>
              <a:t>02.03.2026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0680AC9-09D2-327B-64EF-25A871B44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0AEB0A-D28C-65DF-3B1E-AE49D05634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AEB20E-3429-4BC3-B2C8-112F524CDF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53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kontakt@kzrse.p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3">
            <a:extLst>
              <a:ext uri="{FF2B5EF4-FFF2-40B4-BE49-F238E27FC236}">
                <a16:creationId xmlns:a16="http://schemas.microsoft.com/office/drawing/2014/main" id="{BEBFA723-5A7B-472D-ABD7-1526B8D3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25">
            <a:extLst>
              <a:ext uri="{FF2B5EF4-FFF2-40B4-BE49-F238E27FC236}">
                <a16:creationId xmlns:a16="http://schemas.microsoft.com/office/drawing/2014/main" id="{A6B27065-399A-4CF7-BF70-CF79B9848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27">
            <a:extLst>
              <a:ext uri="{FF2B5EF4-FFF2-40B4-BE49-F238E27FC236}">
                <a16:creationId xmlns:a16="http://schemas.microsoft.com/office/drawing/2014/main" id="{CF22986C-DDF7-4109-9D6A-006800D6B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6" y="52996"/>
            <a:ext cx="6093363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43" name="Freeform: Shape 28">
              <a:extLst>
                <a:ext uri="{FF2B5EF4-FFF2-40B4-BE49-F238E27FC236}">
                  <a16:creationId xmlns:a16="http://schemas.microsoft.com/office/drawing/2014/main" id="{4C025298-F835-4B83-A3A3-6555157E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29">
              <a:extLst>
                <a:ext uri="{FF2B5EF4-FFF2-40B4-BE49-F238E27FC236}">
                  <a16:creationId xmlns:a16="http://schemas.microsoft.com/office/drawing/2014/main" id="{17106C81-A3F0-4DA0-9368-6BBCDB964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30">
              <a:extLst>
                <a:ext uri="{FF2B5EF4-FFF2-40B4-BE49-F238E27FC236}">
                  <a16:creationId xmlns:a16="http://schemas.microsoft.com/office/drawing/2014/main" id="{4B3B35E8-1AF4-4D76-93A5-B0B088408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AA365BE3-E8F6-7B4C-395C-7B8CA6E97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3121701"/>
            <a:ext cx="3658053" cy="1786515"/>
          </a:xfrm>
        </p:spPr>
        <p:txBody>
          <a:bodyPr anchor="t">
            <a:normAutofit/>
          </a:bodyPr>
          <a:lstStyle/>
          <a:p>
            <a:pPr algn="l"/>
            <a:r>
              <a:rPr lang="pl-PL" sz="4000">
                <a:solidFill>
                  <a:schemeClr val="tx2"/>
                </a:solidFill>
              </a:rPr>
              <a:t>Spółdzielnie Energetyczne</a:t>
            </a:r>
            <a:endParaRPr lang="pl-PL" sz="4000" dirty="0">
              <a:solidFill>
                <a:schemeClr val="tx2"/>
              </a:solidFill>
            </a:endParaRPr>
          </a:p>
        </p:txBody>
      </p:sp>
      <p:pic>
        <p:nvPicPr>
          <p:cNvPr id="7" name="Obraz 6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B4C79E81-1242-1AC3-6AF2-CBDBF5CA4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341" y="2102351"/>
            <a:ext cx="5029200" cy="2645533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12027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24F073-D33A-9C44-3741-E58B07025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7CA85B-41FA-DC5C-0523-2782B835C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1DA536-24A4-1412-1751-61E100352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4CC34-E805-7F79-4E13-F0D15F7A7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39"/>
            <a:ext cx="9624364" cy="750305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Listopad 2025 (Zielony Feniks)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96FEFB-213A-A4C4-AEE1-70169B2DD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9AB43C-D190-7F74-60D4-132CB89CC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FA1984C-91D9-7F26-EB6B-30888E62B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3CBE14A-962E-B423-4640-3D0045A2E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F775B01-2BC4-6941-593F-8DFA5CA35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46490A-1C39-2833-2D6F-44E18A301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026EBC-E677-80DF-5BFC-FA319CDBF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30734F2-750E-1F15-70FF-6D9BCC96F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A7940F0-0AA8-5BAB-5ADD-0E8ABC369D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74CEEA8-45C5-8799-7CE0-C9295F84FC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3CD0B510-F9FD-8CF9-747C-DA1A90298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1012660-309A-0CA7-077D-05E23545A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17" y="1696356"/>
            <a:ext cx="8888105" cy="4948399"/>
          </a:xfrm>
        </p:spPr>
      </p:pic>
    </p:spTree>
    <p:extLst>
      <p:ext uri="{BB962C8B-B14F-4D97-AF65-F5344CB8AC3E}">
        <p14:creationId xmlns:p14="http://schemas.microsoft.com/office/powerpoint/2010/main" val="3981849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B5BB67-8634-933B-0234-4772019CE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80011F-B421-DD78-5414-AC983AE57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E441A4-9707-DA60-5F86-6124D9C0C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74874FA-CFE2-048A-C8D4-C27C1E800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40"/>
            <a:ext cx="9820307" cy="855498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Listopad 2025 (Forum Samorządowe, Zakopane)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16EFDAB-AD92-2B05-C26A-A7BCEE4D0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D6C95AF-91FF-7B6B-767E-440CF2DF8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E307DFD-1226-6FAD-1CBE-C1CD23FC5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8292B18-0E45-3715-A0EF-75EDF17D1F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F77A961-1498-7582-8274-4E7F4CC94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F39DE42-57DC-4C02-F02A-C9F515263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F8FEA87-78DD-90F6-7A02-C2D414C85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5488511-1C0E-E156-9D58-19A7E2702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D1CBDFB-1A30-8E67-BD19-E52C409A9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3A52915-F5AC-1639-4F06-42EF73F27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17027F8F-A926-0D31-3CB2-870DA590A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310278D-2CE6-942A-849B-567598E6A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00" y="1825625"/>
            <a:ext cx="6528600" cy="4351338"/>
          </a:xfrm>
        </p:spPr>
      </p:pic>
    </p:spTree>
    <p:extLst>
      <p:ext uri="{BB962C8B-B14F-4D97-AF65-F5344CB8AC3E}">
        <p14:creationId xmlns:p14="http://schemas.microsoft.com/office/powerpoint/2010/main" val="1262364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EBBEC2-1AC2-638D-DD84-F49CDFCB4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3E72FA3-021D-3006-ED39-3FEBB7238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EF2187-B3F1-CBD0-CC9E-AF1DFECCD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7F08F43-7DF4-E860-4A4F-C6676D70D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40"/>
            <a:ext cx="9688123" cy="750306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Listopad (KER Agora, Kraków)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FE13F4-CFD5-554B-7CB8-31D3E1DB5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95174DD-CCE8-0B8C-22F5-370376CBE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B339FF-42B2-1AC7-0687-1B046CE91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3829206-A5FA-00D6-49CB-48135EA6D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A5DF3DF-8C1B-7713-A717-991C1D0A9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05B06B4-3DCD-15B9-67F9-148C5F0D4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AF2AF6-0460-78A7-2587-E3585B0FF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C374A5B-1EDF-61C5-6351-F7BCF98F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C57CD09-CF81-18E9-0DE2-909BDFB38E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F3D0502-0802-CC61-15C1-F3B502BB7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D09D1C56-B9D4-98FE-DBD2-F0AEA64F1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BA5DCF7-F43F-B3D3-AB7D-7C7D26CDE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00" y="1504716"/>
            <a:ext cx="6996082" cy="4662917"/>
          </a:xfrm>
        </p:spPr>
      </p:pic>
    </p:spTree>
    <p:extLst>
      <p:ext uri="{BB962C8B-B14F-4D97-AF65-F5344CB8AC3E}">
        <p14:creationId xmlns:p14="http://schemas.microsoft.com/office/powerpoint/2010/main" val="218812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B61877-5652-6F29-5D15-C2BEE10D0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D81258A-F180-0FD1-1B7F-7F9FF12F8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7EEE17-F87E-A3A8-116C-2DEF0AF82C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CE60023-D1EE-4197-EF07-3B41B7311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40"/>
            <a:ext cx="9688123" cy="750306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Listopad (KER Agora, Kraków)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CC9299-2B0C-BC3F-A7EE-9FBFA4324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304E80-0859-FF45-6AD1-73E0F9030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A5B2EDE-B108-00B8-E017-A6EE8EAF73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E668FF5-3522-B2A9-4D03-389E67101A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8B80072-DB6A-B852-7930-E3A16E5EE3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353F15-34BD-075A-1038-D3152C88B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8A6EFAD-7CC0-A2E0-4702-E58DEB4385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7C3437-57E7-FAFA-D4BE-17EDD83A9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C1B2070-3403-F10E-37E6-1CE69F455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5D5435-C0E1-6143-FB03-FCC8862E1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B2805094-9E66-0872-B06D-1B73A21C1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11B2637-674B-6935-E4E5-0E9D9AB0A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9732" y="1518376"/>
            <a:ext cx="7227433" cy="4817113"/>
          </a:xfrm>
        </p:spPr>
      </p:pic>
    </p:spTree>
    <p:extLst>
      <p:ext uri="{BB962C8B-B14F-4D97-AF65-F5344CB8AC3E}">
        <p14:creationId xmlns:p14="http://schemas.microsoft.com/office/powerpoint/2010/main" val="2902844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106232-FF7B-390F-CE16-CABA29630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49EB3CD-4A90-AB12-54B1-D02167059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886DDF-4842-10C3-E2C7-30CF43E5D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5410B46-F194-4116-D364-A53CBD520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726" y="2186282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Projekty towarzyszące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E44B00-E06C-548F-B7E3-023DA61E0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DB53BE2-FE9A-AD1D-CD9C-D68901CA8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993509B-8515-4F68-DE0C-9116EFA1A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5268CBA-0E60-418F-FCF1-CB25EAB085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AE6C00C-A980-CBA7-F08E-17E7A7083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6B84DD-68AB-39F0-05EA-C9F762A2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088A72B-74D4-8415-7B6D-4B9587485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AA50B2D-F00E-67BA-F05F-B877DF4F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E2C7648-9C86-56DD-A33C-DD291200F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0EDB07F-66B8-16A9-B603-9179C2975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8D06F140-3981-A778-B347-FD2A0C1E1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84435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4B73E9-3EB1-4E3A-584C-382B8C52F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6A6504C-A047-701B-B53F-524BA83C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D1BF82-1430-640E-FA84-8C4D06215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BBE5B2-B9B1-2E5B-224C-71CB04CBE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39"/>
            <a:ext cx="9745662" cy="874159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Filmy o spółdzielniach energetycznych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572757-1B90-15E5-017A-4539AC92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7CD9C62-7A3E-1BED-38A5-F08D56779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F82243C-9E76-25E0-3FEB-CDA1BCBDC5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F6E1713-5A05-BC47-32A3-35F5C5E053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DCA4F9D-F79B-7D37-7ECD-E812439D1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1674F0-3773-6795-C00F-B746A7F87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7C88C30-BEA9-890D-E6A1-61C175F84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1B45CAA-AE76-5EA6-4969-161D18183F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374D32-DC4D-FA0B-F109-D43F5FD8A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61E5142-62D4-7EC9-5E43-6A4F0ADBD5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BAAFEDEB-2A3D-3E08-7E2F-BA0367943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53E49FC-BA34-57CB-2068-A4982AADD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44" y="1744824"/>
            <a:ext cx="8572455" cy="4777981"/>
          </a:xfrm>
        </p:spPr>
      </p:pic>
    </p:spTree>
    <p:extLst>
      <p:ext uri="{BB962C8B-B14F-4D97-AF65-F5344CB8AC3E}">
        <p14:creationId xmlns:p14="http://schemas.microsoft.com/office/powerpoint/2010/main" val="623714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99410-334A-ACB0-8209-B95F2886A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8914AC3-043E-313D-6E52-63AD5DA5A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42F720-C9F3-32CF-A41F-F882C2090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0AEC4BF-40E8-76DA-BEA4-D5C0123A1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39"/>
            <a:ext cx="9661686" cy="911481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Projekty badawczo rozwojowe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011BD01-ABC4-07FF-7EDB-D3D03A3E6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5957915-FDCC-B4C5-7E15-A31DBB8DE9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28D7098-91E7-7B77-FBB8-5926F9FF2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98F57D-DC73-2D6D-B49E-7AA2A01CC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8D34968-A543-C55F-FC5A-990E6141C8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5324F0-4E7C-7D67-1B5E-6FA521411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9879ECA-6C75-AEED-6351-CC40CF81E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A7B0252-F526-306E-29FF-1DCCC8EE1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C41BF99-F091-B3FA-B4EF-0F31A2661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4231598-BEE8-DDB2-F2C6-175BE7729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892AC8B1-8B38-5B29-ED69-3623FA682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2F9BC35-D3B3-C436-4629-01599E83B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6" y="1719972"/>
            <a:ext cx="5302728" cy="3977046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2C6942D-88EF-B885-EFF2-C80ACBD9BFDB}"/>
              </a:ext>
            </a:extLst>
          </p:cNvPr>
          <p:cNvSpPr txBox="1"/>
          <p:nvPr/>
        </p:nvSpPr>
        <p:spPr>
          <a:xfrm>
            <a:off x="1194318" y="1912776"/>
            <a:ext cx="49016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err="1"/>
              <a:t>Fotowoltaika</a:t>
            </a:r>
            <a:r>
              <a:rPr lang="pl-PL" sz="3200" dirty="0"/>
              <a:t> na wodzie</a:t>
            </a:r>
          </a:p>
          <a:p>
            <a:endParaRPr lang="pl-PL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/>
              <a:t>Grawitacyjne magazyny energii</a:t>
            </a:r>
          </a:p>
        </p:txBody>
      </p:sp>
    </p:spTree>
    <p:extLst>
      <p:ext uri="{BB962C8B-B14F-4D97-AF65-F5344CB8AC3E}">
        <p14:creationId xmlns:p14="http://schemas.microsoft.com/office/powerpoint/2010/main" val="1627326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5C3690-CF72-EB95-DE3E-586990BAD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728E18-992C-A25E-A3B4-D703CF9E8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FEB857-6267-FEB8-048D-D95C9C3F7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FFA19CA-5187-DF63-D0B0-313F9C75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39"/>
            <a:ext cx="9661686" cy="911481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Wydawnictwa prasowe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07A8C5C-11F1-AA46-E9AD-8C8E9ADAE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ACC1D2-2307-7B7B-BE80-686887BF4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95F27A-3A41-C8C1-640E-12B1C32666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994B42F-19E0-D429-2DFB-CDE773752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1BD752-792D-8537-1312-70841507C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871486-7BCC-8FF2-E480-2EA90BF9A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CBFB4BF-A467-A4F6-06A9-D73BDDDDF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C88EF70-2AA3-82C9-D6BF-5CC084538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69AB6A2-0315-B1D5-C828-E8A9E38334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19781E-C21B-6A84-77AD-9A5B041CC5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E5E25E3D-4209-21FE-FEA8-BA0463BFF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912559F-24AC-82CB-0AAC-3D211E677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5156" y="2018582"/>
            <a:ext cx="4459089" cy="3977046"/>
          </a:xfrm>
        </p:spPr>
      </p:pic>
    </p:spTree>
    <p:extLst>
      <p:ext uri="{BB962C8B-B14F-4D97-AF65-F5344CB8AC3E}">
        <p14:creationId xmlns:p14="http://schemas.microsoft.com/office/powerpoint/2010/main" val="2941724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633295-AAA1-7C8E-6522-7EA837759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A8E89D9-EE38-DA6A-B890-E905B16B6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0147F9-930F-7870-5A94-611C2E572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71246D4-CFD2-EBF1-B8CA-17D88D6E8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39"/>
            <a:ext cx="9661686" cy="911481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Wydawnictwa prasowe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B9C110-D0FA-5FC8-AEE1-A54C62114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2AD9D71-9DE7-E0E0-7C4C-A36F71044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832533C-CC8B-39D9-FCCC-AD40955A7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CD5F353-AA13-B669-BF4D-819B297DA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B92EAB6-95E1-7279-97E4-E795F32F42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D8592E-4877-6FEA-17BA-AA9FE5549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5D236B-799C-C16E-80FC-849ACFE3B6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80389F5-7D85-B993-F755-1A94E25F1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5604B06-C795-9CB4-50B6-A141FB9B0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EE4A236-9AB6-38FF-0A5A-292C5B307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3A0B4DD4-CC32-F5E5-EA4A-44EEA1C21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464825A0-9260-D5CC-27C0-E7A43A6A4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75" y="1688841"/>
            <a:ext cx="4646743" cy="4646743"/>
          </a:xfrm>
        </p:spPr>
      </p:pic>
    </p:spTree>
    <p:extLst>
      <p:ext uri="{BB962C8B-B14F-4D97-AF65-F5344CB8AC3E}">
        <p14:creationId xmlns:p14="http://schemas.microsoft.com/office/powerpoint/2010/main" val="1759649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8D94F4-7E8D-78DF-26B2-E095ECD1C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77E0606-1578-00E5-5459-3BF6F4F6F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A472F3-3FEF-5C2E-BDE7-79E83DFBE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B97998F-E1BC-B2C1-8E3B-CCF913891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39"/>
            <a:ext cx="9745662" cy="874159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 err="1">
                <a:solidFill>
                  <a:schemeClr val="tx2"/>
                </a:solidFill>
              </a:rPr>
              <a:t>Webinary</a:t>
            </a:r>
            <a:r>
              <a:rPr lang="pl-PL" sz="3600" b="1" dirty="0">
                <a:solidFill>
                  <a:schemeClr val="tx2"/>
                </a:solidFill>
              </a:rPr>
              <a:t> KOWR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132E97-3A10-48A5-F3D0-EBD4CAF81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CCEE30A-7386-802F-9B30-87E34FA27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2D3AFA5-B162-036C-B273-E889EA23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A5C7A32-3627-ADD1-0CD3-C08ECA2618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677C19-CECC-186F-76B1-960FACE99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51A066-E5AE-815A-F51A-8BE288DD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8342170-F5E9-DFED-0CAE-A3DA8B989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BCE738F-52AA-7863-43FA-0956DFB6BC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DF10248-4757-0BA0-C291-8DA7FC4D8D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8D19F32-08C3-B2E7-06A4-BA3AB7BFF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D612E20D-E06E-9EFE-C9CC-D70CFB353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E9D14A5-1AFB-7BC3-6BDE-B6BABA1D6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544" y="1744824"/>
            <a:ext cx="8572455" cy="4777981"/>
          </a:xfrm>
        </p:spPr>
      </p:pic>
    </p:spTree>
    <p:extLst>
      <p:ext uri="{BB962C8B-B14F-4D97-AF65-F5344CB8AC3E}">
        <p14:creationId xmlns:p14="http://schemas.microsoft.com/office/powerpoint/2010/main" val="4222739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EA0846-0569-31CD-FF73-92978ED2B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352799"/>
            <a:ext cx="4243589" cy="28407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200" dirty="0"/>
              <a:t>Minikowo 1</a:t>
            </a:r>
          </a:p>
          <a:p>
            <a:pPr marL="0" indent="0" algn="ctr">
              <a:buNone/>
            </a:pPr>
            <a:r>
              <a:rPr lang="pl-PL" sz="2200" dirty="0"/>
              <a:t>89-122 Minikowo</a:t>
            </a:r>
          </a:p>
          <a:p>
            <a:pPr marL="0" indent="0" algn="ctr">
              <a:buNone/>
            </a:pPr>
            <a:endParaRPr lang="pl-PL" sz="2200" dirty="0"/>
          </a:p>
          <a:p>
            <a:pPr marL="0" indent="0" algn="ctr">
              <a:buNone/>
            </a:pPr>
            <a:r>
              <a:rPr lang="pl-PL" sz="2200" dirty="0"/>
              <a:t>KRS: 0001196675</a:t>
            </a:r>
          </a:p>
          <a:p>
            <a:pPr marL="0" indent="0" algn="ctr">
              <a:buNone/>
            </a:pPr>
            <a:r>
              <a:rPr lang="pl-PL" sz="2200" dirty="0"/>
              <a:t>NIP: 5581888862</a:t>
            </a:r>
          </a:p>
          <a:p>
            <a:pPr marL="0" indent="0" algn="ctr">
              <a:buNone/>
            </a:pPr>
            <a:r>
              <a:rPr lang="pl-PL" sz="2200" dirty="0"/>
              <a:t>REGON: 54285831200000</a:t>
            </a:r>
            <a:endParaRPr lang="en-US" sz="2200" dirty="0"/>
          </a:p>
        </p:txBody>
      </p:sp>
      <p:pic>
        <p:nvPicPr>
          <p:cNvPr id="6" name="Symbol zastępczy zawartości 5" descr="Obraz zawierający meble, w pomieszczeniu, krzesło, ubrania&#10;&#10;Zawartość wygenerowana przez AI może być niepoprawna.">
            <a:extLst>
              <a:ext uri="{FF2B5EF4-FFF2-40B4-BE49-F238E27FC236}">
                <a16:creationId xmlns:a16="http://schemas.microsoft.com/office/drawing/2014/main" id="{BF748C7C-CC9B-5169-4DB6-66401FB62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8" r="8999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Obraz 3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EB08E283-EF71-82A4-064A-2CDA18EBA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3" y="441053"/>
            <a:ext cx="4368602" cy="229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8904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C1C91A-5562-6C6C-8C46-C24DD4843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39C21A4-1153-0485-CB4A-67609C8F62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1A395B-BE79-A980-8289-01A7974F9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AF7F015-7222-F43C-CEC5-DF560CA43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39"/>
            <a:ext cx="9661686" cy="911481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Spotkania branżowe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8D304A-127B-1EFA-8AAA-42C49AA78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E7C0D4C-0525-C0A1-FD24-4234289DA9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64E2B68-8A13-297F-9831-634EC90F1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083F0-9708-F411-AD49-2F66571E6E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49C9E0C-B8FD-0B13-0CB7-4FF934229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49F8E7-12AB-BD9F-23DF-3E8FE7C4A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9020EED-3114-3B24-6099-7E32585DA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A22726B-B806-83C6-1ECA-E5EDD96CD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11780CD-4AC4-2AAE-90AF-7DA4EAFC6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C310B01-B236-EF2B-4435-A5DA82E92A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BAECDC9E-5281-EE03-CCAA-C7DBC920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CB548D7-5829-CB35-1604-657CE4D001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6465" y="1947306"/>
            <a:ext cx="6755364" cy="4291955"/>
          </a:xfrm>
        </p:spPr>
      </p:pic>
    </p:spTree>
    <p:extLst>
      <p:ext uri="{BB962C8B-B14F-4D97-AF65-F5344CB8AC3E}">
        <p14:creationId xmlns:p14="http://schemas.microsoft.com/office/powerpoint/2010/main" val="4000993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41DA47-770A-9B9E-6CA7-4C720DE6B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370B9CF-9AAD-309D-6667-F494E425E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555027-1187-EA77-936B-93E47FCF2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0747A14-D0E7-9403-6D6F-1CF12CFA8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39"/>
            <a:ext cx="9661686" cy="911481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Spotkania z operatorami OSD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6699C3-D8AB-4A46-9323-4805CD4BD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E7B2B69-FD03-5BE3-B8F0-252E32A66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DB4FF69-FA79-A016-322B-F14142741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4A321A2-BF24-E88C-8561-EF9278811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8158474-A256-5F50-8C08-C6E34C012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255A9F-30AA-E02F-DC51-37DADE359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3C5C93E-0141-77AF-D571-617B76CFA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889E5F2-C386-CBE1-DFC9-A14C8A5DF0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969386F-2F4F-F374-A8AE-B65178DB5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A68A397-4FF5-5E8A-5673-F0BC904DA7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D18BB1EE-24AC-3098-D235-A4F73DA3B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B8DF58C-1AF3-9667-3761-3F8BD27E9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671" y="1934607"/>
            <a:ext cx="3134142" cy="3977046"/>
          </a:xfrm>
        </p:spPr>
      </p:pic>
    </p:spTree>
    <p:extLst>
      <p:ext uri="{BB962C8B-B14F-4D97-AF65-F5344CB8AC3E}">
        <p14:creationId xmlns:p14="http://schemas.microsoft.com/office/powerpoint/2010/main" val="1042704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FC2BB-89D5-9D97-94E3-C30670BB0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FADA1A-C211-BF36-B6CA-6AA61B432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1FA9C6-06F8-91A1-3364-0A40F536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A4FF632-2EF1-8B2C-F3C0-59A64296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39"/>
            <a:ext cx="9661686" cy="911481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Spotkania w parlamencie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9866A75-37C3-AF2B-F1DE-9B5C7B7A3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AE428EA-55EB-872C-9145-829CEA03A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C2FAE02-891A-0886-73FD-456A1D67CE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825793B-BEE9-D0DB-BE09-6C13B9987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EEEC7F7-4ED4-DEAA-EFEC-568749FC6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6FDFD41-8DDA-57F9-9C69-84EF22989C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017A095-E5A0-2F53-112E-3DE16E6F48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30F4597-DBEC-F2BB-B107-766301006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48A0E2F-2C45-587D-CCC2-87BAF2DD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D2714CB-6617-308F-C62B-CCD346F88E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CA6A8B48-640F-0B87-EA98-971B06ED7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28" name="Symbol zastępczy zawartości 27">
            <a:extLst>
              <a:ext uri="{FF2B5EF4-FFF2-40B4-BE49-F238E27FC236}">
                <a16:creationId xmlns:a16="http://schemas.microsoft.com/office/drawing/2014/main" id="{0776BAA5-8085-A9C1-BB0B-0C10855C6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9473" y="1825625"/>
            <a:ext cx="4033053" cy="4351338"/>
          </a:xfrm>
        </p:spPr>
      </p:pic>
    </p:spTree>
    <p:extLst>
      <p:ext uri="{BB962C8B-B14F-4D97-AF65-F5344CB8AC3E}">
        <p14:creationId xmlns:p14="http://schemas.microsoft.com/office/powerpoint/2010/main" val="3961260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24644C-BE6D-BE90-C7AA-38F13FF9B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6A356D5-31B6-636B-F651-DE2EDFE81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2CC57D-27CD-D676-A4C5-37F1E7A7B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0E7FA69-ED11-473E-9171-88EF486C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39"/>
            <a:ext cx="9661686" cy="911481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Spotkania w parlamencie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FEF237-3A1F-91FA-811F-D2192C61E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69317A-2F41-6D04-D71A-47A5755AE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76EF34E-A0ED-243C-6C52-4F09732C7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0B9DDAA-BF2E-EEA1-9F16-9545AE968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B3D6C1D-6F21-CFF0-CCC7-D7DEE2E7E5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7C61A55-B0C7-BDE9-7763-760E11A34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6AD6D4E-DAA3-9A03-AEF2-E1AECB401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C0112D3-B100-0074-57F7-783206612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7FAAE04-B642-B10C-D61E-FB6139C54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40FA41-465A-BF05-1E23-8A03EB8C7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812F7108-4279-D7A2-8F1E-20B32D5A0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C9EF0DC8-0BFF-D72A-1E87-2B8579755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04" y="1825625"/>
            <a:ext cx="5166392" cy="4351338"/>
          </a:xfrm>
        </p:spPr>
      </p:pic>
    </p:spTree>
    <p:extLst>
      <p:ext uri="{BB962C8B-B14F-4D97-AF65-F5344CB8AC3E}">
        <p14:creationId xmlns:p14="http://schemas.microsoft.com/office/powerpoint/2010/main" val="2240211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795506-803D-A5AC-9183-2B56B592C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9799D94-8648-C2CE-D7D9-450629210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B770F9-E341-4D36-116E-79F687E096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2C91E29-53D8-D888-13EC-6B4EF74C8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002" y="381273"/>
            <a:ext cx="9745662" cy="874159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Spotkania w Krajowej Radzie Spółdzielczej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432869-848C-8A41-E472-452FEAD86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F5F73C0-9D65-3634-1DC4-AEC7EB856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E80829F-51C4-A009-E189-8A929C8C43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E463C4E-C3BD-9A43-30AB-197C9F5E5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14C0C9C-FC60-8078-FB43-2519481E82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51F09D0-CECB-0BAC-C290-AA82ADC17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88FF88C-6E0A-AE7F-8D87-766FCBBF5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C3E676A-4CF7-E365-5D26-7873FFFB9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58DE88-AA49-F01D-2CE7-ABFF4C7BC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86AA0EB-83AA-4F12-46CA-2B99E99B4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A836452A-36D3-5FCA-C336-1CAEB95B5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A8E69F4F-2B3E-3E3A-A57B-7353EA9EE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473976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556ECF-7A73-7F32-D537-26D397CB1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70A1C5-7F1A-6E5A-233A-767C6A64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6EB51B-7672-70D9-B244-09B0D2B5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1EBE0FC-76C2-1DBB-319D-2D531FD48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39"/>
            <a:ext cx="9577711" cy="911481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Lustracja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DA004D-36A8-0C5B-56EA-294D21B92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D7B063-1BAD-AB0A-A9DC-5F1756A50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D99BE48-BB98-CB46-7AEF-9BE941DAD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2603F12-D390-BD59-183B-48FDD928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B0AA83-3E40-81FD-D8D0-21A34F1499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CC5B44-BCAD-A8EA-BDAC-D71D20364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AC2D0A-FB1C-5EC2-D5FE-A62FB1B42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BEC744F-D407-CC96-D783-74347D5F9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507C6A-0F86-6339-8E76-335079B68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5E42337-7E8A-2277-5380-C6D12EA90B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A6B7D0F8-14DB-A08C-03D8-F1CDCE3AD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7323D4F-3D1B-9F32-FB75-B730B59FD663}"/>
              </a:ext>
            </a:extLst>
          </p:cNvPr>
          <p:cNvSpPr txBox="1"/>
          <p:nvPr/>
        </p:nvSpPr>
        <p:spPr>
          <a:xfrm>
            <a:off x="1856792" y="1968759"/>
            <a:ext cx="96945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/>
              <a:t>Regulamin przeprowadzania lustracji został sporządzony przez Zarząd KZRSE.</a:t>
            </a:r>
          </a:p>
          <a:p>
            <a:endParaRPr lang="pl-PL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/>
              <a:t>Regulamin  został zatwierdzony przez Krajową Radę Spółdzielczą pod koniec grudnia 2025 roku.</a:t>
            </a:r>
          </a:p>
          <a:p>
            <a:endParaRPr lang="pl-PL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200" dirty="0" err="1"/>
              <a:t>Rozpoczeliśmy</a:t>
            </a:r>
            <a:r>
              <a:rPr lang="pl-PL" sz="3200" dirty="0"/>
              <a:t> lustracje.  </a:t>
            </a:r>
          </a:p>
        </p:txBody>
      </p:sp>
    </p:spTree>
    <p:extLst>
      <p:ext uri="{BB962C8B-B14F-4D97-AF65-F5344CB8AC3E}">
        <p14:creationId xmlns:p14="http://schemas.microsoft.com/office/powerpoint/2010/main" val="1791928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011F50-4EA6-3DF4-C114-C19AFFABE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C122433-DD35-1D11-BE11-51C138DB4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6F480A-E051-006B-0C36-61756C986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D5193CD-59B4-2B17-1DAF-171D5DF3C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39"/>
            <a:ext cx="9577711" cy="911481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Lustratorzy KZRSE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6F92CC-B676-2754-3E96-89F02D540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A839AF1-504B-CD84-0CB1-0759CD8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1FCEBAF-E030-AF4D-AEFC-49A39D472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A6C9138-A0AA-E060-7C90-7AC1A1DFD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E92462F-AAE5-ED36-6DE9-EFA877871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BDA406-93DB-9D31-DDF3-4D34E5E8F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A107274-5339-0DCC-FFFC-E61974DE9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01F4AA3-FE2E-FC9C-9A64-EB523513D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4142CFC-F748-9DEE-831F-B813AD667A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9720FA6-4001-5675-6004-D6852951C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1AD31E52-2A55-79D8-8368-22ECDA9D3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DEBFADB8-134B-5DA4-2EAC-550D133C9AC9}"/>
              </a:ext>
            </a:extLst>
          </p:cNvPr>
          <p:cNvSpPr txBox="1"/>
          <p:nvPr/>
        </p:nvSpPr>
        <p:spPr>
          <a:xfrm>
            <a:off x="1950098" y="2018582"/>
            <a:ext cx="92932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/>
              <a:t>Agata Bielecka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3200" dirty="0"/>
          </a:p>
          <a:p>
            <a:endParaRPr lang="pl-P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/>
              <a:t>Lucyna Nawrocka (Wiceprezes KZRSE)</a:t>
            </a:r>
          </a:p>
          <a:p>
            <a:endParaRPr lang="pl-P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dirty="0"/>
              <a:t>Krzysztof </a:t>
            </a:r>
            <a:r>
              <a:rPr lang="pl-PL" sz="3200" dirty="0" err="1"/>
              <a:t>Wawszczak</a:t>
            </a:r>
            <a:r>
              <a:rPr lang="pl-PL" sz="3200" dirty="0"/>
              <a:t> (członek założyciel KZRSE)</a:t>
            </a:r>
          </a:p>
        </p:txBody>
      </p:sp>
    </p:spTree>
    <p:extLst>
      <p:ext uri="{BB962C8B-B14F-4D97-AF65-F5344CB8AC3E}">
        <p14:creationId xmlns:p14="http://schemas.microsoft.com/office/powerpoint/2010/main" val="1232026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6A36A0-18E9-B65D-C505-3722CA16E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96F5D-EA9E-2582-364A-FBD7E209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96C3F3-F9FE-1E46-3C8F-38F591D2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E1FA89-C7B9-F553-1DAA-B61F37F6D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39"/>
            <a:ext cx="9577711" cy="911481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Lustratorzy KZRSE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2A62EF-8AF2-0694-8C1F-60E384BA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9BD88F0-CE74-C2BE-AB58-2248E4C826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8C7498-D6BB-6B23-C9D4-D7928F493F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0B21CF2-3D5C-5607-195B-4A3C36897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E63D169-ED05-0CC4-D032-6B6B3F078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3B89C6-5951-2739-F2C8-C1741D6CD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62DF7C7-BD38-80EF-3B70-EF0762191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1EF9F45-914E-3F5E-FD86-528C869E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AA3CF12-9408-8B8E-6F13-364B9E6DE1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905BED7-45CF-0B8A-D4F7-8942BC45C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530BF2CF-3AB5-564F-CCFC-E1133C5A9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70E5F59-957F-79BA-99A8-4B44D5784C0C}"/>
              </a:ext>
            </a:extLst>
          </p:cNvPr>
          <p:cNvSpPr txBox="1"/>
          <p:nvPr/>
        </p:nvSpPr>
        <p:spPr>
          <a:xfrm>
            <a:off x="1950098" y="2018582"/>
            <a:ext cx="929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/>
              <a:t>Krzysztof </a:t>
            </a:r>
            <a:r>
              <a:rPr lang="pl-PL" sz="3200" dirty="0" err="1"/>
              <a:t>Wawszczak</a:t>
            </a:r>
            <a:endParaRPr lang="pl-PL" sz="32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8A6D9F2-5FE8-223E-2B82-7F873F4C5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302" y="1715276"/>
            <a:ext cx="4209661" cy="42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58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33A306-893A-C4C4-209E-CBC3DC45F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E344FF-53FE-83C9-D116-0E3E7560E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79466B-5431-2F58-A7BE-D3BE3A7C11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67F851F-D4B3-03A5-4476-7932D3660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39"/>
            <a:ext cx="9661686" cy="911481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Liczne spotkania regionalne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EDFAEC-E3F7-AC50-8881-728F9A908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7E8FAB9-83DF-2465-BB97-B412BD42B1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BAB1E12-75EF-D3FB-1DF2-DDFF52ABB0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DA45573-081C-45DF-FA2B-2EC41F7FD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FA6EB5-E900-BF24-9E4D-54BBA1015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8639F8-9A63-BBB4-3D99-BE5173E3E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4FEAB3D-F815-B68F-7C21-BC83EBC9E2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176C1E9-CB86-2994-87C2-CB5EC4907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2C40DC1-FCF7-87E0-414E-2432EBA350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52C972-CFEE-9955-688F-6C57B7EDE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7D0462B0-5751-D243-9B8F-460958065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74F5E2B-38E7-B832-71DA-31CA2F3B7A62}"/>
              </a:ext>
            </a:extLst>
          </p:cNvPr>
          <p:cNvSpPr txBox="1"/>
          <p:nvPr/>
        </p:nvSpPr>
        <p:spPr>
          <a:xfrm>
            <a:off x="1926690" y="2230461"/>
            <a:ext cx="94006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Rzeszów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Wisła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Ziębice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Łapy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Białystok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Poznań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Lublin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/>
          </a:p>
          <a:p>
            <a:r>
              <a:rPr lang="pl-PL" sz="2400" dirty="0"/>
              <a:t>… i wiele innych. Niedługo Toruń, Kazimierz itd.</a:t>
            </a:r>
          </a:p>
        </p:txBody>
      </p:sp>
    </p:spTree>
    <p:extLst>
      <p:ext uri="{BB962C8B-B14F-4D97-AF65-F5344CB8AC3E}">
        <p14:creationId xmlns:p14="http://schemas.microsoft.com/office/powerpoint/2010/main" val="2499274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2DF649-9312-83D1-DE16-3517E7960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62623A-1AA3-6426-EF8A-248CD78F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6D317A-3C7D-6D01-250B-4ABA53947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C237F49-020E-5F39-9DC2-6540850A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39"/>
            <a:ext cx="9661686" cy="911481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Inne zrealizowane pomysły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3EEBF0-1F3F-B28D-260D-61F514078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5156613-C364-716E-95F1-3BDFCA76D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32CF83D-0629-FD5C-92C2-AAC90E9B2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7F5287C-D183-85C5-8E70-5AEB470F4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B567939-A6F3-7FFC-A555-FA583227C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E5EFA2-2427-6516-FBF4-6B17F7638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9FA1C76-68D9-E8A2-BB70-4BCA93365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F6A7E75-5D2D-3353-4EC0-66D7B1969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5EB220D-E9B2-D2D5-0A46-CCB4150BBA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3F8008-45E0-27AB-EB50-DB36A6FA1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9A4EF505-4218-01EE-737A-907FC3186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2277AB20-A8CE-C4EC-1525-F3C51048FED3}"/>
              </a:ext>
            </a:extLst>
          </p:cNvPr>
          <p:cNvSpPr txBox="1"/>
          <p:nvPr/>
        </p:nvSpPr>
        <p:spPr>
          <a:xfrm>
            <a:off x="1926690" y="2230461"/>
            <a:ext cx="94006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Komiks</a:t>
            </a:r>
          </a:p>
          <a:p>
            <a:endParaRPr lang="pl-P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dirty="0"/>
              <a:t>Piosenka o spółdzielniach energetycznych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/>
              <a:t>Patronaty KZRSE nad </a:t>
            </a:r>
            <a:r>
              <a:rPr lang="pl-PL" sz="2400" dirty="0"/>
              <a:t>cennymi wydarzeniami (np. konferencja </a:t>
            </a:r>
            <a:r>
              <a:rPr lang="pl-PL" sz="2400" dirty="0" err="1"/>
              <a:t>Energynat</a:t>
            </a:r>
            <a:r>
              <a:rPr lang="pl-PL" sz="2400" dirty="0"/>
              <a:t> w Strykowie)</a:t>
            </a:r>
          </a:p>
        </p:txBody>
      </p:sp>
    </p:spTree>
    <p:extLst>
      <p:ext uri="{BB962C8B-B14F-4D97-AF65-F5344CB8AC3E}">
        <p14:creationId xmlns:p14="http://schemas.microsoft.com/office/powerpoint/2010/main" val="3453940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3C841F-9FE2-F021-36A2-D87BB8143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DE43CB0-2685-236C-47E7-059DC877D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8069997D-8F9B-7946-4251-0965F0DE3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7C182AE-6EAD-B1D7-B8A5-AFD13BC41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64" y="3429000"/>
            <a:ext cx="4955614" cy="2822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2200" dirty="0"/>
          </a:p>
          <a:p>
            <a:pPr marL="0" indent="0" algn="ctr">
              <a:buNone/>
            </a:pPr>
            <a:r>
              <a:rPr lang="pl-PL" sz="2200" dirty="0"/>
              <a:t>Zjazd założycielski: 4 lipca 2025r. </a:t>
            </a:r>
          </a:p>
          <a:p>
            <a:pPr marL="0" indent="0" algn="ctr">
              <a:buNone/>
            </a:pPr>
            <a:endParaRPr lang="pl-PL" sz="2200" dirty="0"/>
          </a:p>
          <a:p>
            <a:pPr marL="0" indent="0" algn="ctr">
              <a:buNone/>
            </a:pPr>
            <a:endParaRPr lang="pl-PL" sz="2200" dirty="0"/>
          </a:p>
          <a:p>
            <a:pPr marL="0" indent="0" algn="ctr">
              <a:buNone/>
            </a:pPr>
            <a:r>
              <a:rPr lang="pl-PL" sz="2200" dirty="0"/>
              <a:t>Rejestracja w KRS: 30 września 2025r. </a:t>
            </a:r>
            <a:endParaRPr lang="en-US" sz="2200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07B0FACC-7666-9379-200E-7035DAB08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9" r="16549"/>
          <a:stretch/>
        </p:blipFill>
        <p:spPr>
          <a:xfrm>
            <a:off x="5310177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Obraz 3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8C53618E-B611-1A7E-6521-7D133B2FD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73" y="441053"/>
            <a:ext cx="4368602" cy="229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079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D09552-D0B2-02FF-5820-17A733203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BD6F50-127A-D695-FFD0-DEA0BF032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B0046-16D1-C1A6-AFA1-2F5162DC2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3FB1E73-9230-1451-4568-B5FA8FE06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179" y="3015354"/>
            <a:ext cx="9661686" cy="911481"/>
          </a:xfrm>
        </p:spPr>
        <p:txBody>
          <a:bodyPr anchor="b">
            <a:noAutofit/>
          </a:bodyPr>
          <a:lstStyle/>
          <a:p>
            <a:pPr algn="ctr"/>
            <a:r>
              <a:rPr lang="pl-PL" sz="7200" b="1" dirty="0">
                <a:solidFill>
                  <a:schemeClr val="tx2"/>
                </a:solidFill>
              </a:rPr>
              <a:t>Interwencje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E4A179-77D5-9CBC-B252-9CAC050FF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18ECA00-17B5-2621-D1DC-EDF3405B5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AE4E80B-B776-EE5E-615A-D3DACA466A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C6A669-F36E-D791-D55F-33D8D07A7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7F8B308-6511-45C9-8BD8-5FCE309F8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8CFA6B-837B-64FC-6A5B-7D2B4C35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3E8A62-4A35-1B50-8BB8-422DE2D4F3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6B2EDE-A85F-57C8-AB64-E2578FDC5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2FA1942-5150-E79A-18F8-09569BCF5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3617214-3781-52EC-A82C-A74B61B70B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DB9F0D19-984E-FC3C-2FB6-B9B606A36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26188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F09D06-7FCB-B4AB-52E5-E04BE69CE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BF7DD66-19C7-0628-D45A-99081C3D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143E85-9FFF-4B1F-3ABD-E77EC9886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291AA5-9739-E197-52B6-58C93B7A3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11027" y="4034471"/>
            <a:ext cx="9661686" cy="911481"/>
          </a:xfrm>
        </p:spPr>
        <p:txBody>
          <a:bodyPr anchor="b">
            <a:noAutofit/>
          </a:bodyPr>
          <a:lstStyle/>
          <a:p>
            <a:pPr algn="ctr"/>
            <a:r>
              <a:rPr lang="pl-PL" sz="7200" b="1" dirty="0">
                <a:solidFill>
                  <a:schemeClr val="tx2"/>
                </a:solidFill>
              </a:rPr>
              <a:t>Enea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8D56FA-897F-A460-221C-9F34BB96E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F22FEEA-795A-9B83-EE6C-F61C40D7D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DF59F4F-1C55-FABE-4B73-35CE40B64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5A80677-E1A4-3988-5A36-E8F4A48C5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C5D579E-84A8-71A6-DC50-2B406014C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705133-C760-C4B1-846E-5E984A7FC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31B0D56-6FAA-1935-2C66-BDC5240D6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4272612-8B10-E300-4702-81319B1179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C3789BF-A42D-876C-BE45-67F6D2B97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03DF70-BD66-6EC5-D000-D484606A0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CE3348A3-EA38-DBF1-7121-52BC9EC94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51EEAFA-9299-58A4-C583-67E218575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860" y="880682"/>
            <a:ext cx="7828848" cy="559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04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7BCC13-1574-255B-92EE-E0991CF70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358D20-2719-BCD2-C58F-02D39F763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6CFC6D-2809-35C0-0B0F-EE52E9ADFC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2683BC-E32E-1D02-3765-D0F6147E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2714" y="3429000"/>
            <a:ext cx="6822667" cy="1242692"/>
          </a:xfrm>
        </p:spPr>
        <p:txBody>
          <a:bodyPr anchor="b">
            <a:noAutofit/>
          </a:bodyPr>
          <a:lstStyle/>
          <a:p>
            <a:pPr algn="ctr"/>
            <a:r>
              <a:rPr lang="pl-PL" sz="7200" b="1" dirty="0">
                <a:solidFill>
                  <a:schemeClr val="tx2"/>
                </a:solidFill>
              </a:rPr>
              <a:t>PGE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559F46-9110-46EC-63CD-0A73EF608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3868444-D72F-9DBB-78F6-55A3D2F09F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077F912-A8B8-4A83-8B72-E8A96D62F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6D6C179-86FD-C95D-9158-3CD21A7536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CA3D1-4CB8-73FA-F701-C2ED73C89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10541F-4CC3-C255-0F40-63BB823D9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D224AE9-D7F4-9DA2-BF3C-4CA4090A7F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397B4D8-16B2-B69E-CD06-786300621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9609F6-0B45-E493-FE67-4B6F8570B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B5E037C-F482-288F-C17A-89FAB8CA9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3872AE6C-9877-56D1-5039-7442178A1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DBAE06F-310A-2ADD-01BD-A9169B576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128" y="326015"/>
            <a:ext cx="7041490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2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4E64FA-20BA-3223-2DFA-17EB2DF9F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C195E83-1042-3A8E-9DF4-890D1F3E3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1492AC-4085-B94C-926B-1567A68D1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87043B-8D21-CDF2-384C-3CDC99C71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6BF9C33-2484-D314-9510-EC84B7F35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519AA20-D453-5F75-43F0-2B94ABCC0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4CDCB7D-AF17-FAB2-F488-D1C763560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01CCE1-88A2-6AE4-C2DD-D4F1F8E76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F686D5-401F-3E2D-D350-28BDF925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2DD92B-BCFF-70DC-E3AF-AA725F944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5F142B7-5FB0-725F-ADD8-6427CFE5A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2889351-5297-3AEC-EA9D-90707C764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9D1DBB-F4EA-1523-B902-3A034879DA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C07CBA37-1B76-120A-7CA5-6ACFC4F62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8FDA1C15-037C-8584-2B0F-E03DC4EC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118" y="1446246"/>
            <a:ext cx="11047445" cy="4273420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Podsumowanie</a:t>
            </a:r>
            <a:br>
              <a:rPr lang="pl-PL" dirty="0"/>
            </a:br>
            <a:br>
              <a:rPr lang="pl-PL" dirty="0"/>
            </a:br>
            <a:r>
              <a:rPr lang="pl-PL" dirty="0"/>
              <a:t>KZRSE to organizacja skupiająca praktyków. </a:t>
            </a:r>
            <a:br>
              <a:rPr lang="pl-PL" dirty="0"/>
            </a:br>
            <a:r>
              <a:rPr lang="pl-PL" dirty="0"/>
              <a:t>Ma charakter demokratyczny, a decyzje zapadają w sposób kolegialny. </a:t>
            </a:r>
          </a:p>
        </p:txBody>
      </p:sp>
    </p:spTree>
    <p:extLst>
      <p:ext uri="{BB962C8B-B14F-4D97-AF65-F5344CB8AC3E}">
        <p14:creationId xmlns:p14="http://schemas.microsoft.com/office/powerpoint/2010/main" val="15461527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9D184-6298-321E-1ACC-473B79EEB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088F634-405F-FD3F-EBD2-3C00D7E7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22EB4B-BA6E-7CB9-8716-1A08ADD8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BBEEC6-6AFB-2571-BE4A-97500D756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970C745-2D76-2229-0552-6BC72E2E09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A36AE6D-F907-F7A2-2DFF-23C7038EC0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D35861-9840-C74B-9F84-A56D9D7C4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8825A38-395D-4404-04BB-A6806BF0FC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EA0053-7E24-F6BA-EA31-0CF5F8F7F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012D81-88C9-EE31-0095-5D0A9D5AE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A2AC381-1FC3-6BCC-26DA-CDB85F2FCF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413A5CB-F51C-504A-29C4-463A66224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8E941F5-8D72-25A7-BB43-FC2004D47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51247EB8-F8B4-D483-7C7B-7FBBB44F8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AFA67E1F-5A0B-96ED-9696-BCF0093F5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118" y="1446246"/>
            <a:ext cx="11047445" cy="427342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Wnioski: </a:t>
            </a:r>
            <a:br>
              <a:rPr lang="pl-PL" dirty="0"/>
            </a:br>
            <a:br>
              <a:rPr lang="pl-PL" dirty="0"/>
            </a:br>
            <a:r>
              <a:rPr lang="pl-PL" dirty="0"/>
              <a:t>Nie wymyślaj koła na nowo.</a:t>
            </a:r>
            <a:br>
              <a:rPr lang="pl-PL" dirty="0"/>
            </a:br>
            <a:br>
              <a:rPr lang="pl-PL" dirty="0"/>
            </a:br>
            <a:r>
              <a:rPr lang="pl-PL" dirty="0"/>
              <a:t>Skorzystaj z doświadczeń innych. </a:t>
            </a:r>
            <a:br>
              <a:rPr lang="pl-PL" dirty="0"/>
            </a:br>
            <a:br>
              <a:rPr lang="pl-PL" dirty="0"/>
            </a:br>
            <a:r>
              <a:rPr lang="pl-PL" dirty="0"/>
              <a:t>Nie walcz z przeciwnościami samotnie. </a:t>
            </a:r>
          </a:p>
        </p:txBody>
      </p:sp>
    </p:spTree>
    <p:extLst>
      <p:ext uri="{BB962C8B-B14F-4D97-AF65-F5344CB8AC3E}">
        <p14:creationId xmlns:p14="http://schemas.microsoft.com/office/powerpoint/2010/main" val="760556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93DB7B-3E5B-22DF-46BB-656D7B66B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A4318A5-D932-CF56-7ABB-53B97CE25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9F6C6A-149E-4D6C-7ABE-26EAE512C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9EBCED-95D9-1723-3BCC-B6F636130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847EE01-FF12-0D36-9B4F-EAD5DAF7A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362C335-5DD9-41C1-915F-FE7F8C0732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DE04D07-8534-C0F2-A306-FA99F14937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7D18518-9AC6-D4C3-E2B6-D2A3DC883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EDE3B-217E-73AE-96ED-3C4B06570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F542F30-D14A-1BFB-66DE-565F1DA324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A01FF0D-FC5D-A80D-D663-9ADB0EE4F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5F685C6-87AD-9857-8006-47941E272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635E7CE-D7CB-59CF-41EC-7090C1B79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C009A21A-73B1-4517-A3C3-00149C8A4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6CE410C1-AC3C-67D8-F866-72D46AEB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118" y="1446246"/>
            <a:ext cx="11047445" cy="4273420"/>
          </a:xfrm>
        </p:spPr>
        <p:txBody>
          <a:bodyPr>
            <a:normAutofit/>
          </a:bodyPr>
          <a:lstStyle/>
          <a:p>
            <a:pPr algn="ctr"/>
            <a:br>
              <a:rPr lang="pl-PL" dirty="0"/>
            </a:br>
            <a:br>
              <a:rPr lang="pl-PL" dirty="0"/>
            </a:br>
            <a:r>
              <a:rPr lang="pl-PL" dirty="0"/>
              <a:t>WSTĄP DO KZRSE !</a:t>
            </a:r>
            <a:br>
              <a:rPr lang="pl-PL" dirty="0"/>
            </a:br>
            <a:br>
              <a:rPr lang="pl-PL" dirty="0"/>
            </a:br>
            <a:r>
              <a:rPr lang="pl-PL" dirty="0"/>
              <a:t>Bo jak mawia branża biogazowa: w kupie siła !</a:t>
            </a:r>
          </a:p>
        </p:txBody>
      </p:sp>
    </p:spTree>
    <p:extLst>
      <p:ext uri="{BB962C8B-B14F-4D97-AF65-F5344CB8AC3E}">
        <p14:creationId xmlns:p14="http://schemas.microsoft.com/office/powerpoint/2010/main" val="1727999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D3B316-98A7-5FDB-2DF3-E1577EF38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AF0030-3B8B-7645-B3D1-4C99AE97F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84FAB6-84D8-1736-E718-1D6570D2A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4018B8C-6CE9-84C3-E357-5051078F9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8856" y="2559046"/>
            <a:ext cx="4223968" cy="586111"/>
          </a:xfrm>
        </p:spPr>
        <p:txBody>
          <a:bodyPr anchor="b">
            <a:normAutofit fontScale="90000"/>
          </a:bodyPr>
          <a:lstStyle/>
          <a:p>
            <a:r>
              <a:rPr lang="pl-PL" sz="4000" dirty="0">
                <a:solidFill>
                  <a:schemeClr val="tx2"/>
                </a:solidFill>
              </a:rPr>
              <a:t>Dziękujemy za uwagę.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697A71-A182-C830-FED0-6832F0284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132076F-8DAB-4BE9-BE32-BF564D3FC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299A93E-4196-4C62-DC0E-446F829AB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09F6737-77CD-B052-2516-574F0460AF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0228A70-1226-4932-D97D-7E59BD9C5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B5ACC1-44BF-2015-9A51-BCF2B7985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522" y="2377890"/>
            <a:ext cx="9833548" cy="2945574"/>
          </a:xfrm>
        </p:spPr>
        <p:txBody>
          <a:bodyPr anchor="ctr">
            <a:normAutofit/>
          </a:bodyPr>
          <a:lstStyle/>
          <a:p>
            <a:pPr marL="457200" lvl="1" indent="0" algn="ctr">
              <a:buNone/>
            </a:pPr>
            <a:r>
              <a:rPr lang="pl-PL" sz="4000">
                <a:solidFill>
                  <a:schemeClr val="tx2"/>
                </a:solidFill>
                <a:hlinkClick r:id="rId2"/>
              </a:rPr>
              <a:t>kontakt@kzrse.pl</a:t>
            </a:r>
            <a:endParaRPr lang="pl-PL" sz="4000" dirty="0">
              <a:solidFill>
                <a:schemeClr val="tx2"/>
              </a:solidFill>
            </a:endParaRPr>
          </a:p>
        </p:txBody>
      </p:sp>
      <p:pic>
        <p:nvPicPr>
          <p:cNvPr id="4" name="Obraz 3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9A94148A-ED41-28C5-6DE7-AB83D805E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99" y="268288"/>
            <a:ext cx="1426341" cy="750305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44688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103A1E0-5FC1-22AF-EB79-DEA15C627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40"/>
            <a:ext cx="9838968" cy="750306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Lipiec 2025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74DA7C45-8EF9-3D5C-5131-51E4BD5E4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24" name="Symbol zastępczy zawartości 23">
            <a:extLst>
              <a:ext uri="{FF2B5EF4-FFF2-40B4-BE49-F238E27FC236}">
                <a16:creationId xmlns:a16="http://schemas.microsoft.com/office/drawing/2014/main" id="{11AD0DFD-E2A1-D793-AE76-04492A73E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67820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63502C-A81E-5EF4-96C6-E103810A0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60" y="820719"/>
            <a:ext cx="9915642" cy="1600202"/>
          </a:xfrm>
        </p:spPr>
        <p:txBody>
          <a:bodyPr anchor="b">
            <a:normAutofit/>
          </a:bodyPr>
          <a:lstStyle/>
          <a:p>
            <a:r>
              <a:rPr lang="pl-PL" sz="4800" dirty="0">
                <a:solidFill>
                  <a:schemeClr val="tx2"/>
                </a:solidFill>
              </a:rPr>
              <a:t>Cele Krajowego Związku Rewizyjnego</a:t>
            </a:r>
            <a:br>
              <a:rPr lang="pl-PL" sz="4800" dirty="0">
                <a:solidFill>
                  <a:schemeClr val="tx2"/>
                </a:solidFill>
              </a:rPr>
            </a:br>
            <a:r>
              <a:rPr lang="pl-PL" sz="4800" dirty="0">
                <a:solidFill>
                  <a:schemeClr val="tx2"/>
                </a:solidFill>
              </a:rPr>
              <a:t>Spółdzielni Energetycznych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F505FB-63A3-01DD-FBD4-F300A52D2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49325"/>
            <a:ext cx="9833548" cy="2945574"/>
          </a:xfrm>
        </p:spPr>
        <p:txBody>
          <a:bodyPr anchor="ctr">
            <a:normAutofit lnSpcReduction="10000"/>
          </a:bodyPr>
          <a:lstStyle/>
          <a:p>
            <a:pPr lvl="1"/>
            <a:r>
              <a:rPr lang="pl-PL" sz="3200" dirty="0">
                <a:solidFill>
                  <a:schemeClr val="tx2"/>
                </a:solidFill>
              </a:rPr>
              <a:t>Pomoc w rozwoju spółdzielczości energetycznej (wsparcie merytoryczne i praktyczne)</a:t>
            </a:r>
          </a:p>
          <a:p>
            <a:pPr marL="457200" lvl="1" indent="0">
              <a:buNone/>
            </a:pPr>
            <a:endParaRPr lang="pl-PL" sz="3200" dirty="0">
              <a:solidFill>
                <a:schemeClr val="tx2"/>
              </a:solidFill>
            </a:endParaRPr>
          </a:p>
          <a:p>
            <a:pPr lvl="1"/>
            <a:r>
              <a:rPr lang="pl-PL" sz="3200" dirty="0">
                <a:solidFill>
                  <a:schemeClr val="tx2"/>
                </a:solidFill>
              </a:rPr>
              <a:t>Reprezentowanie interesów SE (debata i legislacja)</a:t>
            </a:r>
          </a:p>
          <a:p>
            <a:pPr marL="457200" lvl="1" indent="0">
              <a:buNone/>
            </a:pPr>
            <a:endParaRPr lang="pl-PL" sz="3200" dirty="0">
              <a:solidFill>
                <a:schemeClr val="tx2"/>
              </a:solidFill>
            </a:endParaRPr>
          </a:p>
          <a:p>
            <a:pPr lvl="1"/>
            <a:r>
              <a:rPr lang="pl-PL" sz="3200" dirty="0">
                <a:solidFill>
                  <a:schemeClr val="tx2"/>
                </a:solidFill>
              </a:rPr>
              <a:t>Opracowanie wytycznych i zlecanie lustracji SE</a:t>
            </a:r>
          </a:p>
        </p:txBody>
      </p:sp>
      <p:pic>
        <p:nvPicPr>
          <p:cNvPr id="4" name="Obraz 3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71F22E44-367B-3323-683B-AF5C65B3E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799" y="268288"/>
            <a:ext cx="1426341" cy="750305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86262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40F46F-438B-DE9A-18D5-F1B00C2B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7591793-486C-A7DD-8862-6EEDB01AF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10B41E-A163-B2C4-CFDD-E1BB87EA8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667608-093A-2E6C-C269-C427BA386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40"/>
            <a:ext cx="9838968" cy="750306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Sierpień, pierwszy kontakt z Rządem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8B4BB99-74A5-3725-FFED-48269CD1C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5E1BCDF-DF5F-ACF0-FB29-976F676611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9746BF1-B316-39FD-1501-BC844DC09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091AE5B-8AF8-70DF-0AF4-835FC2C1E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A026BAD-30AE-EE41-C0CB-B3ADC914EF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85893D-6CB4-1D71-8567-38B126EAC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9C71A72-D40C-0632-E12B-27DF256C4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DF1C994-A9EA-394E-F5D5-16997E24A4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BA51E69-E691-75F0-E52C-804635C12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668ECD3-2355-476C-7684-C601DAFF5F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BF13C178-4D38-4FE2-96B8-9949F8414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DCDF54E-FD17-5BE5-59B4-E6D7BF60D3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455" y="1825625"/>
            <a:ext cx="4789090" cy="4351338"/>
          </a:xfrm>
        </p:spPr>
      </p:pic>
    </p:spTree>
    <p:extLst>
      <p:ext uri="{BB962C8B-B14F-4D97-AF65-F5344CB8AC3E}">
        <p14:creationId xmlns:p14="http://schemas.microsoft.com/office/powerpoint/2010/main" val="1101375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2F166C-961A-179C-ED0C-D4CCD8D5C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75B92A-960F-E806-F19A-0E6199023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78D419-0DA5-A60F-20D4-8F05522D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7B524A1-CC2A-31C3-F228-EAD06D3F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40"/>
            <a:ext cx="9754992" cy="750306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Wrzesień 2025 (KER Kraków)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543AF72-5FD4-EDE3-E8F2-0FD4056A7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15A62E8-DB3D-4FAC-205C-C87EB038A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31A4D9E-CC12-49C3-F4E5-F353F01B1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78C3EDF-7A88-1582-BA31-1CCEA9FA6A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5E00BC1-99ED-EA40-9458-BEC2D2148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C8FF53-AB00-24F8-E0AC-E2490498D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AE04478-717F-E257-AF6E-7FB0FAC9F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276D6AB-5134-3080-8E11-7B512A8F7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958D585-27E8-2FF5-4972-1DA52D0DD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B20CEE2-0C42-1AA3-B156-4BCA10AD0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C30429A2-8675-50E2-94A5-86B6E2FDC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1CA2FEE-4605-A00F-CF5F-5417D642E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75" y="1788303"/>
            <a:ext cx="3537673" cy="4351338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FB3DB82-B384-9255-4614-32E8A8C0BB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28" y="1788303"/>
            <a:ext cx="5623249" cy="421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5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03B22E-E2BC-D77B-0FA7-54818AABC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4A749F9-DF8C-8EA0-1ADE-CBFD8DA4A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02FE06-E2A9-F890-E264-86ED47C3D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6A4CE0-E7AA-440F-841F-8419F585A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39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Listopad 2025</a:t>
            </a:r>
            <a:br>
              <a:rPr lang="pl-PL" sz="3600" b="1" dirty="0">
                <a:solidFill>
                  <a:schemeClr val="tx2"/>
                </a:solidFill>
              </a:rPr>
            </a:br>
            <a:r>
              <a:rPr lang="pl-PL" sz="3600" b="1" dirty="0">
                <a:solidFill>
                  <a:schemeClr val="tx2"/>
                </a:solidFill>
              </a:rPr>
              <a:t>Zespół ds. spółdzielczości (Senat)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E1F336-5578-662B-A7C4-75D7E66D1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60FF8D8-C7AE-0F73-B39F-465B9F83F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13761FF-14DB-1342-33AE-6A18470712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EBD0540-5FD7-E162-7073-451D910D9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B2BAEA8-67C2-B773-5693-77F8C5455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B07E38-7E37-35E6-26B6-5D576D9AD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F6EF80F-C30E-9524-487E-DEE3AEA26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957C5EB-B491-1ED1-5798-661C176A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824E6C-E9E8-1785-8165-C2464E9BE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F64560B-A3AE-E9BD-6A15-20F694800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4832D95C-39CD-3414-59ED-6BBA403FE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A224DDE-7793-8EC5-5CD0-3FC43170C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280" y="2171467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4193112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F2A11A-D8CF-EFCB-05C0-A944A0435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8277DA-A561-81BC-FD18-053619467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CF24E2-25BA-8E4D-78EB-3DE8A07FF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533A685-5A29-4E04-8CA5-71F0BACCD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677" y="618740"/>
            <a:ext cx="9754992" cy="855498"/>
          </a:xfrm>
        </p:spPr>
        <p:txBody>
          <a:bodyPr anchor="b">
            <a:normAutofit/>
          </a:bodyPr>
          <a:lstStyle/>
          <a:p>
            <a:pPr algn="ctr"/>
            <a:r>
              <a:rPr lang="pl-PL" sz="3600" b="1" dirty="0">
                <a:solidFill>
                  <a:schemeClr val="tx2"/>
                </a:solidFill>
              </a:rPr>
              <a:t>Listopad 2025 (Opole)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5651C4-BE0C-BBB1-EA47-1D81E3C56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7B61BDB-CC4B-A3EC-7F2C-7A00A62F6A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F6847D3-C3C0-E6B2-2F6A-3F0D8DEF0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2E5F480-AAD2-AF46-1294-D8C601AF8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97A521-03B5-F1A2-3C7B-07FE17D84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D403C1-8BF0-C72A-386B-3F52878D4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9A369FA-5A55-AAA2-9CFE-A1EF7E046E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501C5A9-F2BC-BD79-7807-15A2189E6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06C4F24-A670-E2E2-139B-C971A6B42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024F8-7820-7AE2-834A-156B50084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tekst, Czcionka, logo, Grafika&#10;&#10;Zawartość wygenerowana przez AI może być niepoprawna.">
            <a:extLst>
              <a:ext uri="{FF2B5EF4-FFF2-40B4-BE49-F238E27FC236}">
                <a16:creationId xmlns:a16="http://schemas.microsoft.com/office/drawing/2014/main" id="{7F48DEA3-09C7-B5DC-B64D-B052ADAFB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6" y="130377"/>
            <a:ext cx="1426341" cy="750305"/>
          </a:xfrm>
          <a:prstGeom prst="rect">
            <a:avLst/>
          </a:prstGeom>
          <a:ln w="9525">
            <a:noFill/>
          </a:ln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125E26C-461B-4748-4578-0AE5DDDB3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30" y="1825625"/>
            <a:ext cx="9258939" cy="4351338"/>
          </a:xfrm>
        </p:spPr>
      </p:pic>
    </p:spTree>
    <p:extLst>
      <p:ext uri="{BB962C8B-B14F-4D97-AF65-F5344CB8AC3E}">
        <p14:creationId xmlns:p14="http://schemas.microsoft.com/office/powerpoint/2010/main" val="206274096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323</Words>
  <Application>Microsoft Office PowerPoint</Application>
  <PresentationFormat>Panoramiczny</PresentationFormat>
  <Paragraphs>83</Paragraphs>
  <Slides>36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0" baseType="lpstr">
      <vt:lpstr>Aptos</vt:lpstr>
      <vt:lpstr>Aptos Display</vt:lpstr>
      <vt:lpstr>Arial</vt:lpstr>
      <vt:lpstr>Motyw pakietu Office</vt:lpstr>
      <vt:lpstr>Spółdzielnie Energetyczne</vt:lpstr>
      <vt:lpstr>Prezentacja programu PowerPoint</vt:lpstr>
      <vt:lpstr>Prezentacja programu PowerPoint</vt:lpstr>
      <vt:lpstr>Lipiec 2025</vt:lpstr>
      <vt:lpstr>Cele Krajowego Związku Rewizyjnego Spółdzielni Energetycznych</vt:lpstr>
      <vt:lpstr>Sierpień, pierwszy kontakt z Rządem</vt:lpstr>
      <vt:lpstr>Wrzesień 2025 (KER Kraków)</vt:lpstr>
      <vt:lpstr>Listopad 2025 Zespół ds. spółdzielczości (Senat)</vt:lpstr>
      <vt:lpstr>Listopad 2025 (Opole)</vt:lpstr>
      <vt:lpstr>Listopad 2025 (Zielony Feniks)</vt:lpstr>
      <vt:lpstr>Listopad 2025 (Forum Samorządowe, Zakopane)</vt:lpstr>
      <vt:lpstr>Listopad (KER Agora, Kraków)</vt:lpstr>
      <vt:lpstr>Listopad (KER Agora, Kraków)</vt:lpstr>
      <vt:lpstr>Projekty towarzyszące </vt:lpstr>
      <vt:lpstr>Filmy o spółdzielniach energetycznych</vt:lpstr>
      <vt:lpstr>Projekty badawczo rozwojowe ?</vt:lpstr>
      <vt:lpstr>Wydawnictwa prasowe</vt:lpstr>
      <vt:lpstr>Wydawnictwa prasowe</vt:lpstr>
      <vt:lpstr>Webinary KOWR</vt:lpstr>
      <vt:lpstr>Spotkania branżowe</vt:lpstr>
      <vt:lpstr>Spotkania z operatorami OSD</vt:lpstr>
      <vt:lpstr>Spotkania w parlamencie</vt:lpstr>
      <vt:lpstr>Spotkania w parlamencie</vt:lpstr>
      <vt:lpstr>Spotkania w Krajowej Radzie Spółdzielczej</vt:lpstr>
      <vt:lpstr>Lustracja</vt:lpstr>
      <vt:lpstr>Lustratorzy KZRSE</vt:lpstr>
      <vt:lpstr>Lustratorzy KZRSE</vt:lpstr>
      <vt:lpstr>Liczne spotkania regionalne</vt:lpstr>
      <vt:lpstr>Inne zrealizowane pomysły</vt:lpstr>
      <vt:lpstr>Interwencje</vt:lpstr>
      <vt:lpstr>Enea</vt:lpstr>
      <vt:lpstr>PGE</vt:lpstr>
      <vt:lpstr>Podsumowanie  KZRSE to organizacja skupiająca praktyków.  Ma charakter demokratyczny, a decyzje zapadają w sposób kolegialny. </vt:lpstr>
      <vt:lpstr>Wnioski:   Nie wymyślaj koła na nowo.  Skorzystaj z doświadczeń innych.   Nie walcz z przeciwnościami samotnie. </vt:lpstr>
      <vt:lpstr>  WSTĄP DO KZRSE !  Bo jak mawia branża biogazowa: w kupie siła !</vt:lpstr>
      <vt:lpstr>Dziękujemy za uwagę.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Krzysztof Solarz</dc:creator>
  <cp:lastModifiedBy>Łukasz Pałucki</cp:lastModifiedBy>
  <cp:revision>8</cp:revision>
  <dcterms:created xsi:type="dcterms:W3CDTF">2025-10-14T12:25:48Z</dcterms:created>
  <dcterms:modified xsi:type="dcterms:W3CDTF">2026-03-02T17:16:17Z</dcterms:modified>
</cp:coreProperties>
</file>