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350" r:id="rId5"/>
    <p:sldId id="345" r:id="rId6"/>
    <p:sldId id="287" r:id="rId7"/>
    <p:sldId id="343" r:id="rId8"/>
    <p:sldId id="347" r:id="rId9"/>
    <p:sldId id="349" r:id="rId10"/>
    <p:sldId id="348" r:id="rId11"/>
    <p:sldId id="351" r:id="rId12"/>
    <p:sldId id="352" r:id="rId13"/>
    <p:sldId id="346" r:id="rId14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47A507-629A-3620-8A26-B1C5765C9126}" name="Małgorzata Moś (KZGW)" initials="MM(" userId="S::MMos@kzgw.gov.pl::90d09c1d-c26b-4738-b91d-16ee9c8610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A8CF"/>
    <a:srgbClr val="008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98" autoAdjust="0"/>
    <p:restoredTop sz="94310" autoAdjust="0"/>
  </p:normalViewPr>
  <p:slideViewPr>
    <p:cSldViewPr snapToGrid="0">
      <p:cViewPr varScale="1">
        <p:scale>
          <a:sx n="51" d="100"/>
          <a:sy n="51" d="100"/>
        </p:scale>
        <p:origin x="720" y="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30E786-FEE9-4D2F-B6E3-D8359DF8C75A}" type="doc">
      <dgm:prSet loTypeId="urn:microsoft.com/office/officeart/2005/8/layout/cycle8" loCatId="cycle" qsTypeId="urn:microsoft.com/office/officeart/2005/8/quickstyle/simple4" qsCatId="simple" csTypeId="urn:microsoft.com/office/officeart/2005/8/colors/accent1_3" csCatId="accent1" phldr="1"/>
      <dgm:spPr>
        <a:scene3d>
          <a:camera prst="orthographicFront">
            <a:rot lat="0" lon="0" rev="0"/>
          </a:camera>
          <a:lightRig rig="glow" dir="t">
            <a:rot lat="0" lon="0" rev="4800000"/>
          </a:lightRig>
        </a:scene3d>
      </dgm:spPr>
    </dgm:pt>
    <dgm:pt modelId="{F1BE3104-D33D-4380-81F1-4CEBEA31AF76}">
      <dgm:prSet phldrT="[Tekst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ctr"/>
          <a:r>
            <a:rPr lang="pl-PL">
              <a:latin typeface="Calibri" panose="020F0502020204030204" pitchFamily="34" charset="0"/>
              <a:cs typeface="Calibri" panose="020F0502020204030204" pitchFamily="34" charset="0"/>
            </a:rPr>
            <a:t>ograniczony wpływ na środowisko</a:t>
          </a:r>
        </a:p>
      </dgm:t>
    </dgm:pt>
    <dgm:pt modelId="{EC5DD138-FE2A-4F71-8597-1A2E7D7A0B03}" type="parTrans" cxnId="{F9F256D8-0BEE-4D05-A0CD-B7A022087782}">
      <dgm:prSet/>
      <dgm:spPr/>
      <dgm:t>
        <a:bodyPr/>
        <a:lstStyle/>
        <a:p>
          <a:pPr algn="ctr"/>
          <a:endParaRPr lang="pl-PL"/>
        </a:p>
      </dgm:t>
    </dgm:pt>
    <dgm:pt modelId="{C75619DD-8EC2-47AB-BAE7-E2FE414B723A}" type="sibTrans" cxnId="{F9F256D8-0BEE-4D05-A0CD-B7A022087782}">
      <dgm:prSet/>
      <dgm:spPr/>
      <dgm:t>
        <a:bodyPr/>
        <a:lstStyle/>
        <a:p>
          <a:pPr algn="ctr"/>
          <a:endParaRPr lang="pl-PL"/>
        </a:p>
      </dgm:t>
    </dgm:pt>
    <dgm:pt modelId="{F5023A9E-C040-419B-96CB-2A8C15C42176}">
      <dgm:prSet phldrT="[Tekst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ctr"/>
          <a:r>
            <a:rPr lang="pl-PL">
              <a:latin typeface="Calibri" panose="020F0502020204030204" pitchFamily="34" charset="0"/>
              <a:cs typeface="Calibri" panose="020F0502020204030204" pitchFamily="34" charset="0"/>
            </a:rPr>
            <a:t>konkurencyjność i efektrywność energetyczna</a:t>
          </a:r>
        </a:p>
      </dgm:t>
    </dgm:pt>
    <dgm:pt modelId="{1E1DDAF2-E99B-4C14-87AE-C9F4E9499944}" type="parTrans" cxnId="{79C730A2-494C-4E1D-8949-4008F1E587C9}">
      <dgm:prSet/>
      <dgm:spPr/>
      <dgm:t>
        <a:bodyPr/>
        <a:lstStyle/>
        <a:p>
          <a:pPr algn="ctr"/>
          <a:endParaRPr lang="pl-PL"/>
        </a:p>
      </dgm:t>
    </dgm:pt>
    <dgm:pt modelId="{A3165BD1-E8C3-4970-8511-10F180503369}" type="sibTrans" cxnId="{79C730A2-494C-4E1D-8949-4008F1E587C9}">
      <dgm:prSet/>
      <dgm:spPr/>
      <dgm:t>
        <a:bodyPr/>
        <a:lstStyle/>
        <a:p>
          <a:pPr algn="ctr"/>
          <a:endParaRPr lang="pl-PL"/>
        </a:p>
      </dgm:t>
    </dgm:pt>
    <dgm:pt modelId="{B9EB4AFE-9852-4135-9BCA-876A988F1373}">
      <dgm:prSet phldrT="[Tekst]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ctr"/>
          <a:r>
            <a:rPr lang="pl-PL">
              <a:latin typeface="Calibri" panose="020F0502020204030204" pitchFamily="34" charset="0"/>
              <a:cs typeface="Calibri" panose="020F0502020204030204" pitchFamily="34" charset="0"/>
            </a:rPr>
            <a:t>bezpieczeństwo energetyczne</a:t>
          </a:r>
        </a:p>
      </dgm:t>
    </dgm:pt>
    <dgm:pt modelId="{BDFF3427-3A2B-4E0D-8A14-570F9C4049CB}" type="parTrans" cxnId="{B3A08342-779F-4DB8-85AE-03841E52DCDA}">
      <dgm:prSet/>
      <dgm:spPr/>
      <dgm:t>
        <a:bodyPr/>
        <a:lstStyle/>
        <a:p>
          <a:pPr algn="ctr"/>
          <a:endParaRPr lang="pl-PL"/>
        </a:p>
      </dgm:t>
    </dgm:pt>
    <dgm:pt modelId="{06CCDB58-7EA0-43E0-8502-6C35BFC104CE}" type="sibTrans" cxnId="{B3A08342-779F-4DB8-85AE-03841E52DCDA}">
      <dgm:prSet/>
      <dgm:spPr/>
      <dgm:t>
        <a:bodyPr/>
        <a:lstStyle/>
        <a:p>
          <a:pPr algn="ctr"/>
          <a:endParaRPr lang="pl-PL"/>
        </a:p>
      </dgm:t>
    </dgm:pt>
    <dgm:pt modelId="{6238ABED-1CB6-4646-90F3-4588DAEAA4C9}">
      <dgm:prSet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pl-PL" dirty="0"/>
            <a:t>wykorzystanie istniejącego mienia Skarbu Państwa</a:t>
          </a:r>
        </a:p>
      </dgm:t>
    </dgm:pt>
    <dgm:pt modelId="{D0268222-D795-498D-AD84-86A0756A07D3}" type="parTrans" cxnId="{D3EF9C93-06C2-4311-A173-52AEF5893678}">
      <dgm:prSet/>
      <dgm:spPr/>
      <dgm:t>
        <a:bodyPr/>
        <a:lstStyle/>
        <a:p>
          <a:endParaRPr lang="pl-PL"/>
        </a:p>
      </dgm:t>
    </dgm:pt>
    <dgm:pt modelId="{15A9CEB0-43FA-45D8-A5DC-253CD888A9EC}" type="sibTrans" cxnId="{D3EF9C93-06C2-4311-A173-52AEF5893678}">
      <dgm:prSet/>
      <dgm:spPr/>
      <dgm:t>
        <a:bodyPr/>
        <a:lstStyle/>
        <a:p>
          <a:endParaRPr lang="pl-PL"/>
        </a:p>
      </dgm:t>
    </dgm:pt>
    <dgm:pt modelId="{702A3F73-72CC-4970-9448-3470F2DBEEBD}" type="pres">
      <dgm:prSet presAssocID="{0830E786-FEE9-4D2F-B6E3-D8359DF8C75A}" presName="compositeShape" presStyleCnt="0">
        <dgm:presLayoutVars>
          <dgm:chMax val="7"/>
          <dgm:dir/>
          <dgm:resizeHandles val="exact"/>
        </dgm:presLayoutVars>
      </dgm:prSet>
      <dgm:spPr/>
    </dgm:pt>
    <dgm:pt modelId="{8FD707D3-D143-4D0F-8087-19CBDB094D5C}" type="pres">
      <dgm:prSet presAssocID="{0830E786-FEE9-4D2F-B6E3-D8359DF8C75A}" presName="wedge1" presStyleLbl="node1" presStyleIdx="0" presStyleCnt="4"/>
      <dgm:spPr/>
      <dgm:t>
        <a:bodyPr/>
        <a:lstStyle/>
        <a:p>
          <a:endParaRPr lang="pl-PL"/>
        </a:p>
      </dgm:t>
    </dgm:pt>
    <dgm:pt modelId="{4D2BBC02-B5F7-40E9-8B99-12417922AA7C}" type="pres">
      <dgm:prSet presAssocID="{0830E786-FEE9-4D2F-B6E3-D8359DF8C75A}" presName="dummy1a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34CC4E1D-F28C-4B1A-870F-3B7A7CE25D6B}" type="pres">
      <dgm:prSet presAssocID="{0830E786-FEE9-4D2F-B6E3-D8359DF8C75A}" presName="dummy1b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A4322DA0-0BE9-4D23-8568-4C85F51EF18E}" type="pres">
      <dgm:prSet presAssocID="{0830E786-FEE9-4D2F-B6E3-D8359DF8C75A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8147881-99E3-4954-BDFB-1AA161CDFF80}" type="pres">
      <dgm:prSet presAssocID="{0830E786-FEE9-4D2F-B6E3-D8359DF8C75A}" presName="wedge2" presStyleLbl="node1" presStyleIdx="1" presStyleCnt="4"/>
      <dgm:spPr/>
      <dgm:t>
        <a:bodyPr/>
        <a:lstStyle/>
        <a:p>
          <a:endParaRPr lang="pl-PL"/>
        </a:p>
      </dgm:t>
    </dgm:pt>
    <dgm:pt modelId="{DA254F18-97A8-47FA-AABE-9CE3D4824284}" type="pres">
      <dgm:prSet presAssocID="{0830E786-FEE9-4D2F-B6E3-D8359DF8C75A}" presName="dummy2a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F5AA9382-6538-43A9-B169-90FA620A320C}" type="pres">
      <dgm:prSet presAssocID="{0830E786-FEE9-4D2F-B6E3-D8359DF8C75A}" presName="dummy2b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45253E91-A079-4873-A8A3-22607DD80463}" type="pres">
      <dgm:prSet presAssocID="{0830E786-FEE9-4D2F-B6E3-D8359DF8C75A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94A5F22-AA65-41E6-BD05-E1F30431A211}" type="pres">
      <dgm:prSet presAssocID="{0830E786-FEE9-4D2F-B6E3-D8359DF8C75A}" presName="wedge3" presStyleLbl="node1" presStyleIdx="2" presStyleCnt="4"/>
      <dgm:spPr/>
      <dgm:t>
        <a:bodyPr/>
        <a:lstStyle/>
        <a:p>
          <a:endParaRPr lang="pl-PL"/>
        </a:p>
      </dgm:t>
    </dgm:pt>
    <dgm:pt modelId="{8D570000-4DDC-471C-B094-6E1363250E82}" type="pres">
      <dgm:prSet presAssocID="{0830E786-FEE9-4D2F-B6E3-D8359DF8C75A}" presName="dummy3a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CE115C4D-DBC1-4770-8265-ADEDE50278F0}" type="pres">
      <dgm:prSet presAssocID="{0830E786-FEE9-4D2F-B6E3-D8359DF8C75A}" presName="dummy3b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64A7C094-D964-43EC-836F-E3041DEC3ED0}" type="pres">
      <dgm:prSet presAssocID="{0830E786-FEE9-4D2F-B6E3-D8359DF8C75A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44BF0D4-EE2E-4DA2-A0CC-F2F2CE9F82DA}" type="pres">
      <dgm:prSet presAssocID="{0830E786-FEE9-4D2F-B6E3-D8359DF8C75A}" presName="wedge4" presStyleLbl="node1" presStyleIdx="3" presStyleCnt="4"/>
      <dgm:spPr/>
      <dgm:t>
        <a:bodyPr/>
        <a:lstStyle/>
        <a:p>
          <a:endParaRPr lang="pl-PL"/>
        </a:p>
      </dgm:t>
    </dgm:pt>
    <dgm:pt modelId="{221B56AB-5795-45A1-8925-462A0D95439B}" type="pres">
      <dgm:prSet presAssocID="{0830E786-FEE9-4D2F-B6E3-D8359DF8C75A}" presName="dummy4a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5A9354E6-31CA-4D11-9764-412BF7376A34}" type="pres">
      <dgm:prSet presAssocID="{0830E786-FEE9-4D2F-B6E3-D8359DF8C75A}" presName="dummy4b" presStyleCnt="0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F25BD96F-1A26-4EAD-B856-53B61BF7E281}" type="pres">
      <dgm:prSet presAssocID="{0830E786-FEE9-4D2F-B6E3-D8359DF8C75A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B132D90-97BC-40B1-BD8E-604511402DB9}" type="pres">
      <dgm:prSet presAssocID="{C75619DD-8EC2-47AB-BAE7-E2FE414B723A}" presName="arrowWedge1" presStyleLbl="fgSibTrans2D1" presStyleIdx="0" presStyleCnt="4" custLinFactNeighborX="25" custLinFactNeighborY="-225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034F65FA-0986-4F7E-AE16-C183BC115F0D}" type="pres">
      <dgm:prSet presAssocID="{A3165BD1-E8C3-4970-8511-10F180503369}" presName="arrowWedge2" presStyleLbl="fgSibTrans2D1" presStyleIdx="1" presStyleCnt="4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14407EB9-F0A7-44AD-80D0-9140B8C9C3D3}" type="pres">
      <dgm:prSet presAssocID="{06CCDB58-7EA0-43E0-8502-6C35BFC104CE}" presName="arrowWedge3" presStyleLbl="fgSibTrans2D1" presStyleIdx="2" presStyleCnt="4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7ED3E60A-FE36-45D1-BB86-26DBC9AECAF4}" type="pres">
      <dgm:prSet presAssocID="{15A9CEB0-43FA-45D8-A5DC-253CD888A9EC}" presName="arrowWedge4" presStyleLbl="fgSibTrans2D1" presStyleIdx="3" presStyleCnt="4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</dgm:ptLst>
  <dgm:cxnLst>
    <dgm:cxn modelId="{4B9914DF-5021-4F85-A276-7CBE847890FA}" type="presOf" srcId="{F1BE3104-D33D-4380-81F1-4CEBEA31AF76}" destId="{A4322DA0-0BE9-4D23-8568-4C85F51EF18E}" srcOrd="1" destOrd="0" presId="urn:microsoft.com/office/officeart/2005/8/layout/cycle8"/>
    <dgm:cxn modelId="{3C3290F1-05A3-4EC0-AFA2-D302A5FDC237}" type="presOf" srcId="{F5023A9E-C040-419B-96CB-2A8C15C42176}" destId="{45253E91-A079-4873-A8A3-22607DD80463}" srcOrd="1" destOrd="0" presId="urn:microsoft.com/office/officeart/2005/8/layout/cycle8"/>
    <dgm:cxn modelId="{7506FDE9-AA22-4365-B933-50CEEBDF67C0}" type="presOf" srcId="{B9EB4AFE-9852-4135-9BCA-876A988F1373}" destId="{B94A5F22-AA65-41E6-BD05-E1F30431A211}" srcOrd="0" destOrd="0" presId="urn:microsoft.com/office/officeart/2005/8/layout/cycle8"/>
    <dgm:cxn modelId="{D3EF9C93-06C2-4311-A173-52AEF5893678}" srcId="{0830E786-FEE9-4D2F-B6E3-D8359DF8C75A}" destId="{6238ABED-1CB6-4646-90F3-4588DAEAA4C9}" srcOrd="3" destOrd="0" parTransId="{D0268222-D795-498D-AD84-86A0756A07D3}" sibTransId="{15A9CEB0-43FA-45D8-A5DC-253CD888A9EC}"/>
    <dgm:cxn modelId="{F9F256D8-0BEE-4D05-A0CD-B7A022087782}" srcId="{0830E786-FEE9-4D2F-B6E3-D8359DF8C75A}" destId="{F1BE3104-D33D-4380-81F1-4CEBEA31AF76}" srcOrd="0" destOrd="0" parTransId="{EC5DD138-FE2A-4F71-8597-1A2E7D7A0B03}" sibTransId="{C75619DD-8EC2-47AB-BAE7-E2FE414B723A}"/>
    <dgm:cxn modelId="{B3A08342-779F-4DB8-85AE-03841E52DCDA}" srcId="{0830E786-FEE9-4D2F-B6E3-D8359DF8C75A}" destId="{B9EB4AFE-9852-4135-9BCA-876A988F1373}" srcOrd="2" destOrd="0" parTransId="{BDFF3427-3A2B-4E0D-8A14-570F9C4049CB}" sibTransId="{06CCDB58-7EA0-43E0-8502-6C35BFC104CE}"/>
    <dgm:cxn modelId="{B1D061F5-89FC-4D74-BB76-8FFBF6949C4B}" type="presOf" srcId="{6238ABED-1CB6-4646-90F3-4588DAEAA4C9}" destId="{C44BF0D4-EE2E-4DA2-A0CC-F2F2CE9F82DA}" srcOrd="0" destOrd="0" presId="urn:microsoft.com/office/officeart/2005/8/layout/cycle8"/>
    <dgm:cxn modelId="{6B0426BC-387B-4A3B-A2C8-87484CA93B03}" type="presOf" srcId="{0830E786-FEE9-4D2F-B6E3-D8359DF8C75A}" destId="{702A3F73-72CC-4970-9448-3470F2DBEEBD}" srcOrd="0" destOrd="0" presId="urn:microsoft.com/office/officeart/2005/8/layout/cycle8"/>
    <dgm:cxn modelId="{739E7208-0925-4AD3-91C4-E083575C6378}" type="presOf" srcId="{F5023A9E-C040-419B-96CB-2A8C15C42176}" destId="{B8147881-99E3-4954-BDFB-1AA161CDFF80}" srcOrd="0" destOrd="0" presId="urn:microsoft.com/office/officeart/2005/8/layout/cycle8"/>
    <dgm:cxn modelId="{FA05F960-3FD5-4377-9ED4-6AB936657F33}" type="presOf" srcId="{6238ABED-1CB6-4646-90F3-4588DAEAA4C9}" destId="{F25BD96F-1A26-4EAD-B856-53B61BF7E281}" srcOrd="1" destOrd="0" presId="urn:microsoft.com/office/officeart/2005/8/layout/cycle8"/>
    <dgm:cxn modelId="{00F83BF6-BF71-4D01-96D6-E2F76526FCA6}" type="presOf" srcId="{B9EB4AFE-9852-4135-9BCA-876A988F1373}" destId="{64A7C094-D964-43EC-836F-E3041DEC3ED0}" srcOrd="1" destOrd="0" presId="urn:microsoft.com/office/officeart/2005/8/layout/cycle8"/>
    <dgm:cxn modelId="{79C730A2-494C-4E1D-8949-4008F1E587C9}" srcId="{0830E786-FEE9-4D2F-B6E3-D8359DF8C75A}" destId="{F5023A9E-C040-419B-96CB-2A8C15C42176}" srcOrd="1" destOrd="0" parTransId="{1E1DDAF2-E99B-4C14-87AE-C9F4E9499944}" sibTransId="{A3165BD1-E8C3-4970-8511-10F180503369}"/>
    <dgm:cxn modelId="{59DCC938-EF78-4F3F-9F70-FE5D9CBB0F89}" type="presOf" srcId="{F1BE3104-D33D-4380-81F1-4CEBEA31AF76}" destId="{8FD707D3-D143-4D0F-8087-19CBDB094D5C}" srcOrd="0" destOrd="0" presId="urn:microsoft.com/office/officeart/2005/8/layout/cycle8"/>
    <dgm:cxn modelId="{AEE0015B-F7C2-4ECD-A45E-186588F5CF0F}" type="presParOf" srcId="{702A3F73-72CC-4970-9448-3470F2DBEEBD}" destId="{8FD707D3-D143-4D0F-8087-19CBDB094D5C}" srcOrd="0" destOrd="0" presId="urn:microsoft.com/office/officeart/2005/8/layout/cycle8"/>
    <dgm:cxn modelId="{27923670-581F-4407-9B2C-48DC063747E2}" type="presParOf" srcId="{702A3F73-72CC-4970-9448-3470F2DBEEBD}" destId="{4D2BBC02-B5F7-40E9-8B99-12417922AA7C}" srcOrd="1" destOrd="0" presId="urn:microsoft.com/office/officeart/2005/8/layout/cycle8"/>
    <dgm:cxn modelId="{5781CF1F-628A-4FA8-A306-C023CB6EA34D}" type="presParOf" srcId="{702A3F73-72CC-4970-9448-3470F2DBEEBD}" destId="{34CC4E1D-F28C-4B1A-870F-3B7A7CE25D6B}" srcOrd="2" destOrd="0" presId="urn:microsoft.com/office/officeart/2005/8/layout/cycle8"/>
    <dgm:cxn modelId="{5490E2BC-A91F-450E-BACC-D30136B2D29B}" type="presParOf" srcId="{702A3F73-72CC-4970-9448-3470F2DBEEBD}" destId="{A4322DA0-0BE9-4D23-8568-4C85F51EF18E}" srcOrd="3" destOrd="0" presId="urn:microsoft.com/office/officeart/2005/8/layout/cycle8"/>
    <dgm:cxn modelId="{DE42E11D-5665-4B4A-A5DD-5BC05F5BA7B5}" type="presParOf" srcId="{702A3F73-72CC-4970-9448-3470F2DBEEBD}" destId="{B8147881-99E3-4954-BDFB-1AA161CDFF80}" srcOrd="4" destOrd="0" presId="urn:microsoft.com/office/officeart/2005/8/layout/cycle8"/>
    <dgm:cxn modelId="{B269D843-3FF2-445B-880E-0015585D833D}" type="presParOf" srcId="{702A3F73-72CC-4970-9448-3470F2DBEEBD}" destId="{DA254F18-97A8-47FA-AABE-9CE3D4824284}" srcOrd="5" destOrd="0" presId="urn:microsoft.com/office/officeart/2005/8/layout/cycle8"/>
    <dgm:cxn modelId="{739F8F61-AE92-4D57-B365-59B268EFE2BC}" type="presParOf" srcId="{702A3F73-72CC-4970-9448-3470F2DBEEBD}" destId="{F5AA9382-6538-43A9-B169-90FA620A320C}" srcOrd="6" destOrd="0" presId="urn:microsoft.com/office/officeart/2005/8/layout/cycle8"/>
    <dgm:cxn modelId="{F686180B-AE61-4525-B60F-FB2FD227765E}" type="presParOf" srcId="{702A3F73-72CC-4970-9448-3470F2DBEEBD}" destId="{45253E91-A079-4873-A8A3-22607DD80463}" srcOrd="7" destOrd="0" presId="urn:microsoft.com/office/officeart/2005/8/layout/cycle8"/>
    <dgm:cxn modelId="{ACA6EF93-90C1-474D-BA51-3BC571201494}" type="presParOf" srcId="{702A3F73-72CC-4970-9448-3470F2DBEEBD}" destId="{B94A5F22-AA65-41E6-BD05-E1F30431A211}" srcOrd="8" destOrd="0" presId="urn:microsoft.com/office/officeart/2005/8/layout/cycle8"/>
    <dgm:cxn modelId="{177A0D4E-6B53-47D8-8AE3-D5DBA2CC0C6E}" type="presParOf" srcId="{702A3F73-72CC-4970-9448-3470F2DBEEBD}" destId="{8D570000-4DDC-471C-B094-6E1363250E82}" srcOrd="9" destOrd="0" presId="urn:microsoft.com/office/officeart/2005/8/layout/cycle8"/>
    <dgm:cxn modelId="{32B6D37C-79A3-406A-B657-1FCD8130DDAD}" type="presParOf" srcId="{702A3F73-72CC-4970-9448-3470F2DBEEBD}" destId="{CE115C4D-DBC1-4770-8265-ADEDE50278F0}" srcOrd="10" destOrd="0" presId="urn:microsoft.com/office/officeart/2005/8/layout/cycle8"/>
    <dgm:cxn modelId="{9A7C8C6F-B18C-4582-A692-90C388997FFF}" type="presParOf" srcId="{702A3F73-72CC-4970-9448-3470F2DBEEBD}" destId="{64A7C094-D964-43EC-836F-E3041DEC3ED0}" srcOrd="11" destOrd="0" presId="urn:microsoft.com/office/officeart/2005/8/layout/cycle8"/>
    <dgm:cxn modelId="{8547B763-99D1-429A-9E7C-518D302E9824}" type="presParOf" srcId="{702A3F73-72CC-4970-9448-3470F2DBEEBD}" destId="{C44BF0D4-EE2E-4DA2-A0CC-F2F2CE9F82DA}" srcOrd="12" destOrd="0" presId="urn:microsoft.com/office/officeart/2005/8/layout/cycle8"/>
    <dgm:cxn modelId="{EE23A1A9-4257-4F04-BD51-AE86622C3D66}" type="presParOf" srcId="{702A3F73-72CC-4970-9448-3470F2DBEEBD}" destId="{221B56AB-5795-45A1-8925-462A0D95439B}" srcOrd="13" destOrd="0" presId="urn:microsoft.com/office/officeart/2005/8/layout/cycle8"/>
    <dgm:cxn modelId="{32E19684-5D6A-4E0D-8A25-6A67555FF8CA}" type="presParOf" srcId="{702A3F73-72CC-4970-9448-3470F2DBEEBD}" destId="{5A9354E6-31CA-4D11-9764-412BF7376A34}" srcOrd="14" destOrd="0" presId="urn:microsoft.com/office/officeart/2005/8/layout/cycle8"/>
    <dgm:cxn modelId="{9128CCFF-A690-40F4-A063-D129E87D7DB1}" type="presParOf" srcId="{702A3F73-72CC-4970-9448-3470F2DBEEBD}" destId="{F25BD96F-1A26-4EAD-B856-53B61BF7E281}" srcOrd="15" destOrd="0" presId="urn:microsoft.com/office/officeart/2005/8/layout/cycle8"/>
    <dgm:cxn modelId="{74D723D8-71BC-4A88-B30B-C73204CEFE3F}" type="presParOf" srcId="{702A3F73-72CC-4970-9448-3470F2DBEEBD}" destId="{CB132D90-97BC-40B1-BD8E-604511402DB9}" srcOrd="16" destOrd="0" presId="urn:microsoft.com/office/officeart/2005/8/layout/cycle8"/>
    <dgm:cxn modelId="{FEE74BFF-2626-4E1F-ACBC-1836E5DCCFA5}" type="presParOf" srcId="{702A3F73-72CC-4970-9448-3470F2DBEEBD}" destId="{034F65FA-0986-4F7E-AE16-C183BC115F0D}" srcOrd="17" destOrd="0" presId="urn:microsoft.com/office/officeart/2005/8/layout/cycle8"/>
    <dgm:cxn modelId="{AB91A168-D556-42D3-849F-FCF4FA76FBC9}" type="presParOf" srcId="{702A3F73-72CC-4970-9448-3470F2DBEEBD}" destId="{14407EB9-F0A7-44AD-80D0-9140B8C9C3D3}" srcOrd="18" destOrd="0" presId="urn:microsoft.com/office/officeart/2005/8/layout/cycle8"/>
    <dgm:cxn modelId="{715EFA33-DEB5-4EEE-8509-2542D8D1DC88}" type="presParOf" srcId="{702A3F73-72CC-4970-9448-3470F2DBEEBD}" destId="{7ED3E60A-FE36-45D1-BB86-26DBC9AECAF4}" srcOrd="19" destOrd="0" presId="urn:microsoft.com/office/officeart/2005/8/layout/cycle8"/>
  </dgm:cxnLst>
  <dgm:bg>
    <a:effectLst>
      <a:innerShdw blurRad="114300">
        <a:prstClr val="black"/>
      </a:innerShdw>
    </a:effectLst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B3CE9-F9F1-4D5B-B641-F5837350F504}" type="datetimeFigureOut">
              <a:rPr lang="pl-PL" smtClean="0"/>
              <a:t>12.02.2026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81E11-103F-4028-A9F0-5DD20338A6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07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8090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268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0947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5080" lvl="0" indent="0" algn="just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3028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5080" lvl="0" indent="0" algn="just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kern="1200" dirty="0">
              <a:solidFill>
                <a:schemeClr val="tx1"/>
              </a:solidFill>
              <a:effectLst/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5363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4D7FA4-0D77-5106-D6B6-AC9D4F4EF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BA224C44-99BE-7FC6-D33C-5305214AB7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5680B7D5-1436-95B2-1A52-85F20ADAE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4149B094-0962-1628-DB36-6D1D61779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0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B6A49CA-E7E9-7832-57FF-6BAA0DBE2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1986E624-8AC6-65B1-1FA9-F40E328FF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FC192375-1AC2-29E3-212B-8ACE5D9B55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12BF3AE-A041-253E-D220-09207C3224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29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E102A16-6054-11DB-10CB-D8F686F5F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A72F0A88-415A-9DEF-3EE2-A8F75BDE42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1A3687F2-9637-371A-0EB5-211BD1658E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87EE1BE0-613F-CA23-4D22-B3E1C78AC4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141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E49BA51-17E9-9DFA-7737-96403F454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54C063F5-A065-7D44-35A8-ADB91DBD60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BD1B7D2C-AF6F-671A-96AF-E4948D859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5846D44C-E3A0-F13F-58F1-ACCF308753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9635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5DAEFB-D8A2-CE3C-5DAF-49ADAF624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xmlns="" id="{724DC48E-BDD4-4405-22E9-8B0FCB19A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xmlns="" id="{09510F38-53B5-009A-3E29-C3E5B53A91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C27395C-714B-174A-C6FF-F90E8E479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81E11-103F-4028-A9F0-5DD20338A6B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267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143170"/>
            <a:ext cx="20079786" cy="348428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9673673" y="0"/>
            <a:ext cx="430530" cy="2143760"/>
          </a:xfrm>
          <a:custGeom>
            <a:avLst/>
            <a:gdLst/>
            <a:ahLst/>
            <a:cxnLst/>
            <a:rect l="l" t="t" r="r" b="b"/>
            <a:pathLst>
              <a:path w="430530" h="2143760">
                <a:moveTo>
                  <a:pt x="0" y="2143170"/>
                </a:moveTo>
                <a:lnTo>
                  <a:pt x="430426" y="2143170"/>
                </a:lnTo>
                <a:lnTo>
                  <a:pt x="430426" y="0"/>
                </a:lnTo>
                <a:lnTo>
                  <a:pt x="0" y="0"/>
                </a:lnTo>
                <a:lnTo>
                  <a:pt x="0" y="2143170"/>
                </a:lnTo>
                <a:close/>
              </a:path>
            </a:pathLst>
          </a:custGeom>
          <a:solidFill>
            <a:srgbClr val="34A8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673673" y="2143170"/>
            <a:ext cx="430530" cy="3484879"/>
          </a:xfrm>
          <a:custGeom>
            <a:avLst/>
            <a:gdLst/>
            <a:ahLst/>
            <a:cxnLst/>
            <a:rect l="l" t="t" r="r" b="b"/>
            <a:pathLst>
              <a:path w="430530" h="3484879">
                <a:moveTo>
                  <a:pt x="0" y="3484281"/>
                </a:moveTo>
                <a:lnTo>
                  <a:pt x="430426" y="3484281"/>
                </a:lnTo>
                <a:lnTo>
                  <a:pt x="430426" y="0"/>
                </a:lnTo>
                <a:lnTo>
                  <a:pt x="0" y="0"/>
                </a:lnTo>
                <a:lnTo>
                  <a:pt x="0" y="3484281"/>
                </a:lnTo>
                <a:close/>
              </a:path>
            </a:pathLst>
          </a:custGeom>
          <a:solidFill>
            <a:srgbClr val="008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245752" y="1119726"/>
            <a:ext cx="3858895" cy="10189210"/>
          </a:xfrm>
          <a:custGeom>
            <a:avLst/>
            <a:gdLst/>
            <a:ahLst/>
            <a:cxnLst/>
            <a:rect l="l" t="t" r="r" b="b"/>
            <a:pathLst>
              <a:path w="3858894" h="10189210">
                <a:moveTo>
                  <a:pt x="673214" y="49987"/>
                </a:moveTo>
                <a:lnTo>
                  <a:pt x="622452" y="93218"/>
                </a:lnTo>
                <a:lnTo>
                  <a:pt x="581901" y="119545"/>
                </a:lnTo>
                <a:lnTo>
                  <a:pt x="532739" y="143471"/>
                </a:lnTo>
                <a:lnTo>
                  <a:pt x="476084" y="160870"/>
                </a:lnTo>
                <a:lnTo>
                  <a:pt x="413067" y="167589"/>
                </a:lnTo>
                <a:lnTo>
                  <a:pt x="373773" y="163169"/>
                </a:lnTo>
                <a:lnTo>
                  <a:pt x="327126" y="151066"/>
                </a:lnTo>
                <a:lnTo>
                  <a:pt x="275564" y="133070"/>
                </a:lnTo>
                <a:lnTo>
                  <a:pt x="221538" y="110934"/>
                </a:lnTo>
                <a:lnTo>
                  <a:pt x="167487" y="86423"/>
                </a:lnTo>
                <a:lnTo>
                  <a:pt x="115862" y="61302"/>
                </a:lnTo>
                <a:lnTo>
                  <a:pt x="69113" y="37350"/>
                </a:lnTo>
                <a:lnTo>
                  <a:pt x="29679" y="16332"/>
                </a:lnTo>
                <a:lnTo>
                  <a:pt x="0" y="0"/>
                </a:lnTo>
                <a:lnTo>
                  <a:pt x="0" y="131165"/>
                </a:lnTo>
                <a:lnTo>
                  <a:pt x="70027" y="169113"/>
                </a:lnTo>
                <a:lnTo>
                  <a:pt x="117487" y="193509"/>
                </a:lnTo>
                <a:lnTo>
                  <a:pt x="169913" y="219100"/>
                </a:lnTo>
                <a:lnTo>
                  <a:pt x="224828" y="244094"/>
                </a:lnTo>
                <a:lnTo>
                  <a:pt x="279730" y="266687"/>
                </a:lnTo>
                <a:lnTo>
                  <a:pt x="332130" y="285051"/>
                </a:lnTo>
                <a:lnTo>
                  <a:pt x="379539" y="297408"/>
                </a:lnTo>
                <a:lnTo>
                  <a:pt x="419455" y="301917"/>
                </a:lnTo>
                <a:lnTo>
                  <a:pt x="479526" y="295351"/>
                </a:lnTo>
                <a:lnTo>
                  <a:pt x="534327" y="278333"/>
                </a:lnTo>
                <a:lnTo>
                  <a:pt x="582485" y="254965"/>
                </a:lnTo>
                <a:lnTo>
                  <a:pt x="622604" y="229323"/>
                </a:lnTo>
                <a:lnTo>
                  <a:pt x="653313" y="205498"/>
                </a:lnTo>
                <a:lnTo>
                  <a:pt x="673214" y="187553"/>
                </a:lnTo>
                <a:lnTo>
                  <a:pt x="673214" y="49987"/>
                </a:lnTo>
                <a:close/>
              </a:path>
              <a:path w="3858894" h="10189210">
                <a:moveTo>
                  <a:pt x="3858349" y="4507725"/>
                </a:moveTo>
                <a:lnTo>
                  <a:pt x="3427920" y="4507725"/>
                </a:lnTo>
                <a:lnTo>
                  <a:pt x="3427920" y="10188829"/>
                </a:lnTo>
                <a:lnTo>
                  <a:pt x="3858349" y="10188829"/>
                </a:lnTo>
                <a:lnTo>
                  <a:pt x="3858349" y="4507725"/>
                </a:lnTo>
                <a:close/>
              </a:path>
            </a:pathLst>
          </a:custGeom>
          <a:solidFill>
            <a:srgbClr val="1A68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245760" y="953938"/>
            <a:ext cx="673735" cy="203200"/>
          </a:xfrm>
          <a:custGeom>
            <a:avLst/>
            <a:gdLst/>
            <a:ahLst/>
            <a:cxnLst/>
            <a:rect l="l" t="t" r="r" b="b"/>
            <a:pathLst>
              <a:path w="673734" h="203200">
                <a:moveTo>
                  <a:pt x="0" y="0"/>
                </a:moveTo>
                <a:lnTo>
                  <a:pt x="0" y="121043"/>
                </a:lnTo>
                <a:lnTo>
                  <a:pt x="22704" y="129334"/>
                </a:lnTo>
                <a:lnTo>
                  <a:pt x="88898" y="150829"/>
                </a:lnTo>
                <a:lnTo>
                  <a:pt x="130738" y="162589"/>
                </a:lnTo>
                <a:lnTo>
                  <a:pt x="177309" y="174059"/>
                </a:lnTo>
                <a:lnTo>
                  <a:pt x="227784" y="184518"/>
                </a:lnTo>
                <a:lnTo>
                  <a:pt x="281340" y="193242"/>
                </a:lnTo>
                <a:lnTo>
                  <a:pt x="337152" y="199510"/>
                </a:lnTo>
                <a:lnTo>
                  <a:pt x="394395" y="202598"/>
                </a:lnTo>
                <a:lnTo>
                  <a:pt x="452244" y="201784"/>
                </a:lnTo>
                <a:lnTo>
                  <a:pt x="509876" y="196345"/>
                </a:lnTo>
                <a:lnTo>
                  <a:pt x="566464" y="185558"/>
                </a:lnTo>
                <a:lnTo>
                  <a:pt x="621185" y="168702"/>
                </a:lnTo>
                <a:lnTo>
                  <a:pt x="673215" y="145053"/>
                </a:lnTo>
                <a:lnTo>
                  <a:pt x="673215" y="19392"/>
                </a:lnTo>
                <a:lnTo>
                  <a:pt x="617348" y="39935"/>
                </a:lnTo>
                <a:lnTo>
                  <a:pt x="559840" y="54631"/>
                </a:lnTo>
                <a:lnTo>
                  <a:pt x="501398" y="64098"/>
                </a:lnTo>
                <a:lnTo>
                  <a:pt x="442734" y="68953"/>
                </a:lnTo>
                <a:lnTo>
                  <a:pt x="384556" y="69817"/>
                </a:lnTo>
                <a:lnTo>
                  <a:pt x="327576" y="67306"/>
                </a:lnTo>
                <a:lnTo>
                  <a:pt x="272502" y="62041"/>
                </a:lnTo>
                <a:lnTo>
                  <a:pt x="220044" y="54639"/>
                </a:lnTo>
                <a:lnTo>
                  <a:pt x="170913" y="45719"/>
                </a:lnTo>
                <a:lnTo>
                  <a:pt x="125819" y="35900"/>
                </a:lnTo>
                <a:lnTo>
                  <a:pt x="85470" y="25799"/>
                </a:lnTo>
                <a:lnTo>
                  <a:pt x="21851" y="7231"/>
                </a:lnTo>
                <a:lnTo>
                  <a:pt x="0" y="0"/>
                </a:lnTo>
                <a:close/>
              </a:path>
            </a:pathLst>
          </a:custGeom>
          <a:solidFill>
            <a:srgbClr val="008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6245760" y="748440"/>
            <a:ext cx="673735" cy="195580"/>
          </a:xfrm>
          <a:custGeom>
            <a:avLst/>
            <a:gdLst/>
            <a:ahLst/>
            <a:cxnLst/>
            <a:rect l="l" t="t" r="r" b="b"/>
            <a:pathLst>
              <a:path w="673734" h="195580">
                <a:moveTo>
                  <a:pt x="389495" y="0"/>
                </a:moveTo>
                <a:lnTo>
                  <a:pt x="312233" y="4755"/>
                </a:lnTo>
                <a:lnTo>
                  <a:pt x="257757" y="9813"/>
                </a:lnTo>
                <a:lnTo>
                  <a:pt x="198486" y="15871"/>
                </a:lnTo>
                <a:lnTo>
                  <a:pt x="138747" y="22338"/>
                </a:lnTo>
                <a:lnTo>
                  <a:pt x="82869" y="28624"/>
                </a:lnTo>
                <a:lnTo>
                  <a:pt x="0" y="38292"/>
                </a:lnTo>
                <a:lnTo>
                  <a:pt x="0" y="158351"/>
                </a:lnTo>
                <a:lnTo>
                  <a:pt x="148569" y="144449"/>
                </a:lnTo>
                <a:lnTo>
                  <a:pt x="209591" y="139031"/>
                </a:lnTo>
                <a:lnTo>
                  <a:pt x="266443" y="134334"/>
                </a:lnTo>
                <a:lnTo>
                  <a:pt x="313170" y="131027"/>
                </a:lnTo>
                <a:lnTo>
                  <a:pt x="343821" y="129776"/>
                </a:lnTo>
                <a:lnTo>
                  <a:pt x="403859" y="165672"/>
                </a:lnTo>
                <a:lnTo>
                  <a:pt x="463992" y="186301"/>
                </a:lnTo>
                <a:lnTo>
                  <a:pt x="521566" y="194990"/>
                </a:lnTo>
                <a:lnTo>
                  <a:pt x="573930" y="195062"/>
                </a:lnTo>
                <a:lnTo>
                  <a:pt x="618428" y="189843"/>
                </a:lnTo>
                <a:lnTo>
                  <a:pt x="652407" y="182658"/>
                </a:lnTo>
                <a:lnTo>
                  <a:pt x="673215" y="176832"/>
                </a:lnTo>
                <a:lnTo>
                  <a:pt x="673215" y="59547"/>
                </a:lnTo>
                <a:lnTo>
                  <a:pt x="653982" y="64284"/>
                </a:lnTo>
                <a:lnTo>
                  <a:pt x="621401" y="69274"/>
                </a:lnTo>
                <a:lnTo>
                  <a:pt x="579222" y="71717"/>
                </a:lnTo>
                <a:lnTo>
                  <a:pt x="531192" y="68813"/>
                </a:lnTo>
                <a:lnTo>
                  <a:pt x="481062" y="57759"/>
                </a:lnTo>
                <a:lnTo>
                  <a:pt x="432580" y="35755"/>
                </a:lnTo>
                <a:lnTo>
                  <a:pt x="389495" y="0"/>
                </a:lnTo>
                <a:close/>
              </a:path>
            </a:pathLst>
          </a:custGeom>
          <a:solidFill>
            <a:srgbClr val="34A8C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2"/>
            <a:ext cx="765164" cy="11332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0" i="0">
                <a:solidFill>
                  <a:srgbClr val="1A688F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0" i="0">
                <a:solidFill>
                  <a:srgbClr val="1A688F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82018" y="2681032"/>
            <a:ext cx="8122284" cy="7181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34A8CF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258206" y="3346455"/>
            <a:ext cx="8319769" cy="6432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404041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0" i="0">
                <a:solidFill>
                  <a:srgbClr val="1A688F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673673" y="0"/>
            <a:ext cx="430530" cy="2143760"/>
          </a:xfrm>
          <a:custGeom>
            <a:avLst/>
            <a:gdLst/>
            <a:ahLst/>
            <a:cxnLst/>
            <a:rect l="l" t="t" r="r" b="b"/>
            <a:pathLst>
              <a:path w="430530" h="2143760">
                <a:moveTo>
                  <a:pt x="0" y="2143170"/>
                </a:moveTo>
                <a:lnTo>
                  <a:pt x="430426" y="2143170"/>
                </a:lnTo>
                <a:lnTo>
                  <a:pt x="430426" y="0"/>
                </a:lnTo>
                <a:lnTo>
                  <a:pt x="0" y="0"/>
                </a:lnTo>
                <a:lnTo>
                  <a:pt x="0" y="2143170"/>
                </a:lnTo>
                <a:close/>
              </a:path>
            </a:pathLst>
          </a:custGeom>
          <a:solidFill>
            <a:srgbClr val="34A8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9673673" y="2143170"/>
            <a:ext cx="430530" cy="3484879"/>
          </a:xfrm>
          <a:custGeom>
            <a:avLst/>
            <a:gdLst/>
            <a:ahLst/>
            <a:cxnLst/>
            <a:rect l="l" t="t" r="r" b="b"/>
            <a:pathLst>
              <a:path w="430530" h="3484879">
                <a:moveTo>
                  <a:pt x="0" y="3484281"/>
                </a:moveTo>
                <a:lnTo>
                  <a:pt x="430426" y="3484281"/>
                </a:lnTo>
                <a:lnTo>
                  <a:pt x="430426" y="0"/>
                </a:lnTo>
                <a:lnTo>
                  <a:pt x="0" y="0"/>
                </a:lnTo>
                <a:lnTo>
                  <a:pt x="0" y="3484281"/>
                </a:lnTo>
                <a:close/>
              </a:path>
            </a:pathLst>
          </a:custGeom>
          <a:solidFill>
            <a:srgbClr val="008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673673" y="5627451"/>
            <a:ext cx="430530" cy="5681345"/>
          </a:xfrm>
          <a:custGeom>
            <a:avLst/>
            <a:gdLst/>
            <a:ahLst/>
            <a:cxnLst/>
            <a:rect l="l" t="t" r="r" b="b"/>
            <a:pathLst>
              <a:path w="430530" h="5681345">
                <a:moveTo>
                  <a:pt x="430426" y="0"/>
                </a:moveTo>
                <a:lnTo>
                  <a:pt x="0" y="0"/>
                </a:lnTo>
                <a:lnTo>
                  <a:pt x="0" y="5681104"/>
                </a:lnTo>
                <a:lnTo>
                  <a:pt x="430426" y="5681104"/>
                </a:lnTo>
                <a:lnTo>
                  <a:pt x="430426" y="0"/>
                </a:lnTo>
                <a:close/>
              </a:path>
            </a:pathLst>
          </a:custGeom>
          <a:solidFill>
            <a:srgbClr val="1A68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6944" y="2166788"/>
            <a:ext cx="17870211" cy="2381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0" i="0">
                <a:solidFill>
                  <a:srgbClr val="1A688F"/>
                </a:solidFill>
                <a:latin typeface="Lato Light"/>
                <a:cs typeface="La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F8F97EF7-40BD-A20F-D519-B6F919598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xmlns="" id="{4E21FD65-22D1-7985-C60F-5D56A8C635E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13" y="5627451"/>
            <a:ext cx="20079786" cy="5681104"/>
          </a:xfrm>
          <a:prstGeom prst="rect">
            <a:avLst/>
          </a:prstGeom>
        </p:spPr>
      </p:pic>
      <p:grpSp>
        <p:nvGrpSpPr>
          <p:cNvPr id="3" name="object 3">
            <a:extLst>
              <a:ext uri="{FF2B5EF4-FFF2-40B4-BE49-F238E27FC236}">
                <a16:creationId xmlns:a16="http://schemas.microsoft.com/office/drawing/2014/main" xmlns="" id="{B52C37A4-A2BF-DE2F-FD79-798228344576}"/>
              </a:ext>
            </a:extLst>
          </p:cNvPr>
          <p:cNvGrpSpPr/>
          <p:nvPr/>
        </p:nvGrpSpPr>
        <p:grpSpPr>
          <a:xfrm>
            <a:off x="0" y="0"/>
            <a:ext cx="20104100" cy="11308715"/>
            <a:chOff x="0" y="0"/>
            <a:chExt cx="20104100" cy="1130871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xmlns="" id="{991D4033-A704-BD23-9B93-9B31D2F9508F}"/>
                </a:ext>
              </a:extLst>
            </p:cNvPr>
            <p:cNvSpPr/>
            <p:nvPr/>
          </p:nvSpPr>
          <p:spPr>
            <a:xfrm>
              <a:off x="0" y="2143168"/>
              <a:ext cx="19674205" cy="0"/>
            </a:xfrm>
            <a:custGeom>
              <a:avLst/>
              <a:gdLst/>
              <a:ahLst/>
              <a:cxnLst/>
              <a:rect l="l" t="t" r="r" b="b"/>
              <a:pathLst>
                <a:path w="19674205">
                  <a:moveTo>
                    <a:pt x="0" y="0"/>
                  </a:moveTo>
                  <a:lnTo>
                    <a:pt x="19673673" y="0"/>
                  </a:lnTo>
                </a:path>
              </a:pathLst>
            </a:custGeom>
            <a:ln w="5235">
              <a:solidFill>
                <a:srgbClr val="34A8C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9C8C6134-2A09-99B8-20C8-A942FB6C9C05}"/>
                </a:ext>
              </a:extLst>
            </p:cNvPr>
            <p:cNvSpPr/>
            <p:nvPr/>
          </p:nvSpPr>
          <p:spPr>
            <a:xfrm>
              <a:off x="19673673" y="0"/>
              <a:ext cx="430530" cy="2143760"/>
            </a:xfrm>
            <a:custGeom>
              <a:avLst/>
              <a:gdLst/>
              <a:ahLst/>
              <a:cxnLst/>
              <a:rect l="l" t="t" r="r" b="b"/>
              <a:pathLst>
                <a:path w="430530" h="2143760">
                  <a:moveTo>
                    <a:pt x="0" y="2143170"/>
                  </a:moveTo>
                  <a:lnTo>
                    <a:pt x="430426" y="2143170"/>
                  </a:lnTo>
                  <a:lnTo>
                    <a:pt x="430426" y="0"/>
                  </a:lnTo>
                  <a:lnTo>
                    <a:pt x="0" y="0"/>
                  </a:lnTo>
                  <a:lnTo>
                    <a:pt x="0" y="214317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C29E4C82-3719-3F76-BE23-20699FEAEBFE}"/>
                </a:ext>
              </a:extLst>
            </p:cNvPr>
            <p:cNvSpPr/>
            <p:nvPr/>
          </p:nvSpPr>
          <p:spPr>
            <a:xfrm>
              <a:off x="19673673" y="2143170"/>
              <a:ext cx="430530" cy="3484879"/>
            </a:xfrm>
            <a:custGeom>
              <a:avLst/>
              <a:gdLst/>
              <a:ahLst/>
              <a:cxnLst/>
              <a:rect l="l" t="t" r="r" b="b"/>
              <a:pathLst>
                <a:path w="430530" h="3484879">
                  <a:moveTo>
                    <a:pt x="0" y="3484281"/>
                  </a:moveTo>
                  <a:lnTo>
                    <a:pt x="430426" y="3484281"/>
                  </a:lnTo>
                  <a:lnTo>
                    <a:pt x="430426" y="0"/>
                  </a:lnTo>
                  <a:lnTo>
                    <a:pt x="0" y="0"/>
                  </a:lnTo>
                  <a:lnTo>
                    <a:pt x="0" y="3484281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C911689B-3C44-D970-88BB-65502308EE8F}"/>
                </a:ext>
              </a:extLst>
            </p:cNvPr>
            <p:cNvSpPr/>
            <p:nvPr/>
          </p:nvSpPr>
          <p:spPr>
            <a:xfrm>
              <a:off x="1129639" y="1125771"/>
              <a:ext cx="18975070" cy="10182860"/>
            </a:xfrm>
            <a:custGeom>
              <a:avLst/>
              <a:gdLst/>
              <a:ahLst/>
              <a:cxnLst/>
              <a:rect l="l" t="t" r="r" b="b"/>
              <a:pathLst>
                <a:path w="18975070" h="10182860">
                  <a:moveTo>
                    <a:pt x="790638" y="58712"/>
                  </a:moveTo>
                  <a:lnTo>
                    <a:pt x="742581" y="100825"/>
                  </a:lnTo>
                  <a:lnTo>
                    <a:pt x="705116" y="127215"/>
                  </a:lnTo>
                  <a:lnTo>
                    <a:pt x="659815" y="153073"/>
                  </a:lnTo>
                  <a:lnTo>
                    <a:pt x="607491" y="175336"/>
                  </a:lnTo>
                  <a:lnTo>
                    <a:pt x="548982" y="190944"/>
                  </a:lnTo>
                  <a:lnTo>
                    <a:pt x="485114" y="196824"/>
                  </a:lnTo>
                  <a:lnTo>
                    <a:pt x="448081" y="193306"/>
                  </a:lnTo>
                  <a:lnTo>
                    <a:pt x="404926" y="183502"/>
                  </a:lnTo>
                  <a:lnTo>
                    <a:pt x="357200" y="168554"/>
                  </a:lnTo>
                  <a:lnTo>
                    <a:pt x="306489" y="149593"/>
                  </a:lnTo>
                  <a:lnTo>
                    <a:pt x="254368" y="127749"/>
                  </a:lnTo>
                  <a:lnTo>
                    <a:pt x="202399" y="104178"/>
                  </a:lnTo>
                  <a:lnTo>
                    <a:pt x="152158" y="79997"/>
                  </a:lnTo>
                  <a:lnTo>
                    <a:pt x="105219" y="56362"/>
                  </a:lnTo>
                  <a:lnTo>
                    <a:pt x="63169" y="34391"/>
                  </a:lnTo>
                  <a:lnTo>
                    <a:pt x="27571" y="15214"/>
                  </a:lnTo>
                  <a:lnTo>
                    <a:pt x="0" y="0"/>
                  </a:lnTo>
                  <a:lnTo>
                    <a:pt x="0" y="154038"/>
                  </a:lnTo>
                  <a:lnTo>
                    <a:pt x="63995" y="188963"/>
                  </a:lnTo>
                  <a:lnTo>
                    <a:pt x="106667" y="211328"/>
                  </a:lnTo>
                  <a:lnTo>
                    <a:pt x="154305" y="235407"/>
                  </a:lnTo>
                  <a:lnTo>
                    <a:pt x="205333" y="260057"/>
                  </a:lnTo>
                  <a:lnTo>
                    <a:pt x="258127" y="284099"/>
                  </a:lnTo>
                  <a:lnTo>
                    <a:pt x="311099" y="306374"/>
                  </a:lnTo>
                  <a:lnTo>
                    <a:pt x="362635" y="325729"/>
                  </a:lnTo>
                  <a:lnTo>
                    <a:pt x="411137" y="340995"/>
                  </a:lnTo>
                  <a:lnTo>
                    <a:pt x="454990" y="351002"/>
                  </a:lnTo>
                  <a:lnTo>
                    <a:pt x="492607" y="354596"/>
                  </a:lnTo>
                  <a:lnTo>
                    <a:pt x="553415" y="348830"/>
                  </a:lnTo>
                  <a:lnTo>
                    <a:pt x="609854" y="333565"/>
                  </a:lnTo>
                  <a:lnTo>
                    <a:pt x="660895" y="311810"/>
                  </a:lnTo>
                  <a:lnTo>
                    <a:pt x="705523" y="286588"/>
                  </a:lnTo>
                  <a:lnTo>
                    <a:pt x="742708" y="260908"/>
                  </a:lnTo>
                  <a:lnTo>
                    <a:pt x="790638" y="220268"/>
                  </a:lnTo>
                  <a:lnTo>
                    <a:pt x="790638" y="58712"/>
                  </a:lnTo>
                  <a:close/>
                </a:path>
                <a:path w="18975070" h="10182860">
                  <a:moveTo>
                    <a:pt x="18974461" y="4501680"/>
                  </a:moveTo>
                  <a:lnTo>
                    <a:pt x="18544032" y="4501680"/>
                  </a:lnTo>
                  <a:lnTo>
                    <a:pt x="18544032" y="10182784"/>
                  </a:lnTo>
                  <a:lnTo>
                    <a:pt x="18974461" y="10182784"/>
                  </a:lnTo>
                  <a:lnTo>
                    <a:pt x="18974461" y="450168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xmlns="" id="{2C986700-3068-6545-76B0-0EED6D0ECCB9}"/>
                </a:ext>
              </a:extLst>
            </p:cNvPr>
            <p:cNvSpPr/>
            <p:nvPr/>
          </p:nvSpPr>
          <p:spPr>
            <a:xfrm>
              <a:off x="1129641" y="931071"/>
              <a:ext cx="791210" cy="238125"/>
            </a:xfrm>
            <a:custGeom>
              <a:avLst/>
              <a:gdLst/>
              <a:ahLst/>
              <a:cxnLst/>
              <a:rect l="l" t="t" r="r" b="b"/>
              <a:pathLst>
                <a:path w="791210" h="238125">
                  <a:moveTo>
                    <a:pt x="0" y="0"/>
                  </a:moveTo>
                  <a:lnTo>
                    <a:pt x="0" y="142152"/>
                  </a:lnTo>
                  <a:lnTo>
                    <a:pt x="21317" y="149987"/>
                  </a:lnTo>
                  <a:lnTo>
                    <a:pt x="80970" y="169976"/>
                  </a:lnTo>
                  <a:lnTo>
                    <a:pt x="118225" y="181183"/>
                  </a:lnTo>
                  <a:lnTo>
                    <a:pt x="159710" y="192566"/>
                  </a:lnTo>
                  <a:lnTo>
                    <a:pt x="204885" y="203651"/>
                  </a:lnTo>
                  <a:lnTo>
                    <a:pt x="253209" y="213964"/>
                  </a:lnTo>
                  <a:lnTo>
                    <a:pt x="304141" y="223031"/>
                  </a:lnTo>
                  <a:lnTo>
                    <a:pt x="357140" y="230378"/>
                  </a:lnTo>
                  <a:lnTo>
                    <a:pt x="411666" y="235531"/>
                  </a:lnTo>
                  <a:lnTo>
                    <a:pt x="467177" y="238016"/>
                  </a:lnTo>
                  <a:lnTo>
                    <a:pt x="523132" y="237359"/>
                  </a:lnTo>
                  <a:lnTo>
                    <a:pt x="578991" y="233085"/>
                  </a:lnTo>
                  <a:lnTo>
                    <a:pt x="634213" y="224722"/>
                  </a:lnTo>
                  <a:lnTo>
                    <a:pt x="688257" y="211794"/>
                  </a:lnTo>
                  <a:lnTo>
                    <a:pt x="740581" y="193828"/>
                  </a:lnTo>
                  <a:lnTo>
                    <a:pt x="790646" y="170350"/>
                  </a:lnTo>
                  <a:lnTo>
                    <a:pt x="790646" y="22774"/>
                  </a:lnTo>
                  <a:lnTo>
                    <a:pt x="736778" y="43162"/>
                  </a:lnTo>
                  <a:lnTo>
                    <a:pt x="681503" y="58806"/>
                  </a:lnTo>
                  <a:lnTo>
                    <a:pt x="625285" y="70111"/>
                  </a:lnTo>
                  <a:lnTo>
                    <a:pt x="568589" y="77483"/>
                  </a:lnTo>
                  <a:lnTo>
                    <a:pt x="511883" y="81327"/>
                  </a:lnTo>
                  <a:lnTo>
                    <a:pt x="455630" y="82050"/>
                  </a:lnTo>
                  <a:lnTo>
                    <a:pt x="400298" y="80056"/>
                  </a:lnTo>
                  <a:lnTo>
                    <a:pt x="346351" y="75753"/>
                  </a:lnTo>
                  <a:lnTo>
                    <a:pt x="294255" y="69544"/>
                  </a:lnTo>
                  <a:lnTo>
                    <a:pt x="244475" y="61837"/>
                  </a:lnTo>
                  <a:lnTo>
                    <a:pt x="197478" y="53037"/>
                  </a:lnTo>
                  <a:lnTo>
                    <a:pt x="153729" y="43549"/>
                  </a:lnTo>
                  <a:lnTo>
                    <a:pt x="113694" y="33780"/>
                  </a:lnTo>
                  <a:lnTo>
                    <a:pt x="46626" y="15019"/>
                  </a:lnTo>
                  <a:lnTo>
                    <a:pt x="20525" y="68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A51A926B-6A8F-7CC3-B962-FF0DA29763BB}"/>
                </a:ext>
              </a:extLst>
            </p:cNvPr>
            <p:cNvSpPr/>
            <p:nvPr/>
          </p:nvSpPr>
          <p:spPr>
            <a:xfrm>
              <a:off x="1129641" y="689725"/>
              <a:ext cx="791210" cy="229870"/>
            </a:xfrm>
            <a:custGeom>
              <a:avLst/>
              <a:gdLst/>
              <a:ahLst/>
              <a:cxnLst/>
              <a:rect l="l" t="t" r="r" b="b"/>
              <a:pathLst>
                <a:path w="791210" h="229869">
                  <a:moveTo>
                    <a:pt x="457441" y="0"/>
                  </a:moveTo>
                  <a:lnTo>
                    <a:pt x="379638" y="4493"/>
                  </a:lnTo>
                  <a:lnTo>
                    <a:pt x="324919" y="9379"/>
                  </a:lnTo>
                  <a:lnTo>
                    <a:pt x="264414" y="15375"/>
                  </a:lnTo>
                  <a:lnTo>
                    <a:pt x="201691" y="21995"/>
                  </a:lnTo>
                  <a:lnTo>
                    <a:pt x="83867" y="35158"/>
                  </a:lnTo>
                  <a:lnTo>
                    <a:pt x="0" y="44972"/>
                  </a:lnTo>
                  <a:lnTo>
                    <a:pt x="0" y="185973"/>
                  </a:lnTo>
                  <a:lnTo>
                    <a:pt x="210493" y="166404"/>
                  </a:lnTo>
                  <a:lnTo>
                    <a:pt x="272138" y="161067"/>
                  </a:lnTo>
                  <a:lnTo>
                    <a:pt x="328024" y="156605"/>
                  </a:lnTo>
                  <a:lnTo>
                    <a:pt x="373469" y="153541"/>
                  </a:lnTo>
                  <a:lnTo>
                    <a:pt x="403788" y="152403"/>
                  </a:lnTo>
                  <a:lnTo>
                    <a:pt x="458512" y="186879"/>
                  </a:lnTo>
                  <a:lnTo>
                    <a:pt x="513722" y="209984"/>
                  </a:lnTo>
                  <a:lnTo>
                    <a:pt x="567952" y="223556"/>
                  </a:lnTo>
                  <a:lnTo>
                    <a:pt x="619737" y="229432"/>
                  </a:lnTo>
                  <a:lnTo>
                    <a:pt x="667609" y="229449"/>
                  </a:lnTo>
                  <a:lnTo>
                    <a:pt x="710102" y="225445"/>
                  </a:lnTo>
                  <a:lnTo>
                    <a:pt x="745750" y="219257"/>
                  </a:lnTo>
                  <a:lnTo>
                    <a:pt x="773087" y="212723"/>
                  </a:lnTo>
                  <a:lnTo>
                    <a:pt x="790646" y="207679"/>
                  </a:lnTo>
                  <a:lnTo>
                    <a:pt x="790646" y="69935"/>
                  </a:lnTo>
                  <a:lnTo>
                    <a:pt x="771831" y="74718"/>
                  </a:lnTo>
                  <a:lnTo>
                    <a:pt x="740592" y="80044"/>
                  </a:lnTo>
                  <a:lnTo>
                    <a:pt x="699879" y="83710"/>
                  </a:lnTo>
                  <a:lnTo>
                    <a:pt x="652641" y="83511"/>
                  </a:lnTo>
                  <a:lnTo>
                    <a:pt x="601828" y="77245"/>
                  </a:lnTo>
                  <a:lnTo>
                    <a:pt x="550390" y="62706"/>
                  </a:lnTo>
                  <a:lnTo>
                    <a:pt x="501278" y="37692"/>
                  </a:lnTo>
                  <a:lnTo>
                    <a:pt x="457441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xmlns="" id="{F3F4C2AE-DE82-A28B-6824-E04B619B109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79905" y="767514"/>
              <a:ext cx="898638" cy="133094"/>
            </a:xfrm>
            <a:prstGeom prst="rect">
              <a:avLst/>
            </a:prstGeom>
          </p:spPr>
        </p:pic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xmlns="" id="{E7CFD0FF-C17A-123D-7840-A7D3B2242CD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71819" y="982468"/>
              <a:ext cx="1772749" cy="164976"/>
            </a:xfrm>
            <a:prstGeom prst="rect">
              <a:avLst/>
            </a:prstGeom>
          </p:spPr>
        </p:pic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xmlns="" id="{6FD8FFD2-A1F8-D48F-BE1F-917B9255766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63648" y="1211020"/>
              <a:ext cx="1115625" cy="166413"/>
            </a:xfrm>
            <a:prstGeom prst="rect">
              <a:avLst/>
            </a:prstGeom>
          </p:spPr>
        </p:pic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xmlns="" id="{50C83CDD-6D2E-8B39-87CA-19D1FB7E77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7924" y="2601006"/>
            <a:ext cx="16916400" cy="2406428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lang="pl-PL" spc="-630" dirty="0"/>
              <a:t>Ogólnopolskie Forum Spółdzielni Energetycznych</a:t>
            </a:r>
            <a:br>
              <a:rPr lang="pl-PL" spc="-630" dirty="0"/>
            </a:br>
            <a:r>
              <a:rPr lang="pl-PL" sz="4100" dirty="0">
                <a:solidFill>
                  <a:srgbClr val="34A8CF"/>
                </a:solidFill>
              </a:rPr>
              <a:t>Wydział Transformacji Energetycznej</a:t>
            </a:r>
            <a:br>
              <a:rPr lang="pl-PL" sz="4100" dirty="0">
                <a:solidFill>
                  <a:srgbClr val="34A8CF"/>
                </a:solidFill>
              </a:rPr>
            </a:br>
            <a:r>
              <a:rPr lang="pl-PL" sz="4100" spc="-20" dirty="0">
                <a:solidFill>
                  <a:srgbClr val="34A8CF"/>
                </a:solidFill>
              </a:rPr>
              <a:t>12 lutego 2026 r.</a:t>
            </a:r>
            <a:endParaRPr sz="4100" dirty="0"/>
          </a:p>
        </p:txBody>
      </p:sp>
    </p:spTree>
    <p:extLst>
      <p:ext uri="{BB962C8B-B14F-4D97-AF65-F5344CB8AC3E}">
        <p14:creationId xmlns:p14="http://schemas.microsoft.com/office/powerpoint/2010/main" val="799889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4E6934-FB64-77A5-7677-D51719495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FF2B5EF4-FFF2-40B4-BE49-F238E27FC236}">
                <a16:creationId xmlns:a16="http://schemas.microsoft.com/office/drawing/2014/main" xmlns="" id="{C5A97F7A-702F-45C4-35AC-A5FB9997498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13" y="5627451"/>
            <a:ext cx="20079786" cy="5681104"/>
          </a:xfrm>
          <a:prstGeom prst="rect">
            <a:avLst/>
          </a:prstGeom>
        </p:spPr>
      </p:pic>
      <p:grpSp>
        <p:nvGrpSpPr>
          <p:cNvPr id="3" name="object 3">
            <a:extLst>
              <a:ext uri="{FF2B5EF4-FFF2-40B4-BE49-F238E27FC236}">
                <a16:creationId xmlns:a16="http://schemas.microsoft.com/office/drawing/2014/main" xmlns="" id="{859C6532-9974-23E3-BF92-020693BB9A3B}"/>
              </a:ext>
            </a:extLst>
          </p:cNvPr>
          <p:cNvGrpSpPr/>
          <p:nvPr/>
        </p:nvGrpSpPr>
        <p:grpSpPr>
          <a:xfrm>
            <a:off x="0" y="0"/>
            <a:ext cx="20104100" cy="11308715"/>
            <a:chOff x="0" y="0"/>
            <a:chExt cx="20104100" cy="11308715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xmlns="" id="{F9E55823-6ECE-7C68-E26D-2CEF1EB32158}"/>
                </a:ext>
              </a:extLst>
            </p:cNvPr>
            <p:cNvSpPr/>
            <p:nvPr/>
          </p:nvSpPr>
          <p:spPr>
            <a:xfrm>
              <a:off x="0" y="2143168"/>
              <a:ext cx="19674205" cy="0"/>
            </a:xfrm>
            <a:custGeom>
              <a:avLst/>
              <a:gdLst/>
              <a:ahLst/>
              <a:cxnLst/>
              <a:rect l="l" t="t" r="r" b="b"/>
              <a:pathLst>
                <a:path w="19674205">
                  <a:moveTo>
                    <a:pt x="0" y="0"/>
                  </a:moveTo>
                  <a:lnTo>
                    <a:pt x="19673673" y="0"/>
                  </a:lnTo>
                </a:path>
              </a:pathLst>
            </a:custGeom>
            <a:ln w="5235">
              <a:solidFill>
                <a:srgbClr val="34A8C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73362F67-7E0C-D2D3-3EF6-39AC8855EED4}"/>
                </a:ext>
              </a:extLst>
            </p:cNvPr>
            <p:cNvSpPr/>
            <p:nvPr/>
          </p:nvSpPr>
          <p:spPr>
            <a:xfrm>
              <a:off x="19673673" y="0"/>
              <a:ext cx="430530" cy="2143760"/>
            </a:xfrm>
            <a:custGeom>
              <a:avLst/>
              <a:gdLst/>
              <a:ahLst/>
              <a:cxnLst/>
              <a:rect l="l" t="t" r="r" b="b"/>
              <a:pathLst>
                <a:path w="430530" h="2143760">
                  <a:moveTo>
                    <a:pt x="0" y="2143170"/>
                  </a:moveTo>
                  <a:lnTo>
                    <a:pt x="430426" y="2143170"/>
                  </a:lnTo>
                  <a:lnTo>
                    <a:pt x="430426" y="0"/>
                  </a:lnTo>
                  <a:lnTo>
                    <a:pt x="0" y="0"/>
                  </a:lnTo>
                  <a:lnTo>
                    <a:pt x="0" y="214317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E2025D1D-71B5-4C76-04C7-635EC3059A5B}"/>
                </a:ext>
              </a:extLst>
            </p:cNvPr>
            <p:cNvSpPr/>
            <p:nvPr/>
          </p:nvSpPr>
          <p:spPr>
            <a:xfrm>
              <a:off x="19673673" y="2143170"/>
              <a:ext cx="430530" cy="3484879"/>
            </a:xfrm>
            <a:custGeom>
              <a:avLst/>
              <a:gdLst/>
              <a:ahLst/>
              <a:cxnLst/>
              <a:rect l="l" t="t" r="r" b="b"/>
              <a:pathLst>
                <a:path w="430530" h="3484879">
                  <a:moveTo>
                    <a:pt x="0" y="3484281"/>
                  </a:moveTo>
                  <a:lnTo>
                    <a:pt x="430426" y="3484281"/>
                  </a:lnTo>
                  <a:lnTo>
                    <a:pt x="430426" y="0"/>
                  </a:lnTo>
                  <a:lnTo>
                    <a:pt x="0" y="0"/>
                  </a:lnTo>
                  <a:lnTo>
                    <a:pt x="0" y="3484281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82BF569F-0342-9C45-9314-631C985FD2FA}"/>
                </a:ext>
              </a:extLst>
            </p:cNvPr>
            <p:cNvSpPr/>
            <p:nvPr/>
          </p:nvSpPr>
          <p:spPr>
            <a:xfrm>
              <a:off x="1129639" y="1125771"/>
              <a:ext cx="18975070" cy="10182860"/>
            </a:xfrm>
            <a:custGeom>
              <a:avLst/>
              <a:gdLst/>
              <a:ahLst/>
              <a:cxnLst/>
              <a:rect l="l" t="t" r="r" b="b"/>
              <a:pathLst>
                <a:path w="18975070" h="10182860">
                  <a:moveTo>
                    <a:pt x="790638" y="58712"/>
                  </a:moveTo>
                  <a:lnTo>
                    <a:pt x="742581" y="100825"/>
                  </a:lnTo>
                  <a:lnTo>
                    <a:pt x="705116" y="127215"/>
                  </a:lnTo>
                  <a:lnTo>
                    <a:pt x="659815" y="153073"/>
                  </a:lnTo>
                  <a:lnTo>
                    <a:pt x="607491" y="175336"/>
                  </a:lnTo>
                  <a:lnTo>
                    <a:pt x="548982" y="190944"/>
                  </a:lnTo>
                  <a:lnTo>
                    <a:pt x="485114" y="196824"/>
                  </a:lnTo>
                  <a:lnTo>
                    <a:pt x="448081" y="193306"/>
                  </a:lnTo>
                  <a:lnTo>
                    <a:pt x="404926" y="183502"/>
                  </a:lnTo>
                  <a:lnTo>
                    <a:pt x="357200" y="168554"/>
                  </a:lnTo>
                  <a:lnTo>
                    <a:pt x="306489" y="149593"/>
                  </a:lnTo>
                  <a:lnTo>
                    <a:pt x="254368" y="127749"/>
                  </a:lnTo>
                  <a:lnTo>
                    <a:pt x="202399" y="104178"/>
                  </a:lnTo>
                  <a:lnTo>
                    <a:pt x="152158" y="79997"/>
                  </a:lnTo>
                  <a:lnTo>
                    <a:pt x="105219" y="56362"/>
                  </a:lnTo>
                  <a:lnTo>
                    <a:pt x="63169" y="34391"/>
                  </a:lnTo>
                  <a:lnTo>
                    <a:pt x="27571" y="15214"/>
                  </a:lnTo>
                  <a:lnTo>
                    <a:pt x="0" y="0"/>
                  </a:lnTo>
                  <a:lnTo>
                    <a:pt x="0" y="154038"/>
                  </a:lnTo>
                  <a:lnTo>
                    <a:pt x="63995" y="188963"/>
                  </a:lnTo>
                  <a:lnTo>
                    <a:pt x="106667" y="211328"/>
                  </a:lnTo>
                  <a:lnTo>
                    <a:pt x="154305" y="235407"/>
                  </a:lnTo>
                  <a:lnTo>
                    <a:pt x="205333" y="260057"/>
                  </a:lnTo>
                  <a:lnTo>
                    <a:pt x="258127" y="284099"/>
                  </a:lnTo>
                  <a:lnTo>
                    <a:pt x="311099" y="306374"/>
                  </a:lnTo>
                  <a:lnTo>
                    <a:pt x="362635" y="325729"/>
                  </a:lnTo>
                  <a:lnTo>
                    <a:pt x="411137" y="340995"/>
                  </a:lnTo>
                  <a:lnTo>
                    <a:pt x="454990" y="351002"/>
                  </a:lnTo>
                  <a:lnTo>
                    <a:pt x="492607" y="354596"/>
                  </a:lnTo>
                  <a:lnTo>
                    <a:pt x="553415" y="348830"/>
                  </a:lnTo>
                  <a:lnTo>
                    <a:pt x="609854" y="333565"/>
                  </a:lnTo>
                  <a:lnTo>
                    <a:pt x="660895" y="311810"/>
                  </a:lnTo>
                  <a:lnTo>
                    <a:pt x="705523" y="286588"/>
                  </a:lnTo>
                  <a:lnTo>
                    <a:pt x="742708" y="260908"/>
                  </a:lnTo>
                  <a:lnTo>
                    <a:pt x="790638" y="220268"/>
                  </a:lnTo>
                  <a:lnTo>
                    <a:pt x="790638" y="58712"/>
                  </a:lnTo>
                  <a:close/>
                </a:path>
                <a:path w="18975070" h="10182860">
                  <a:moveTo>
                    <a:pt x="18974461" y="4501680"/>
                  </a:moveTo>
                  <a:lnTo>
                    <a:pt x="18544032" y="4501680"/>
                  </a:lnTo>
                  <a:lnTo>
                    <a:pt x="18544032" y="10182784"/>
                  </a:lnTo>
                  <a:lnTo>
                    <a:pt x="18974461" y="10182784"/>
                  </a:lnTo>
                  <a:lnTo>
                    <a:pt x="18974461" y="450168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xmlns="" id="{6676278D-6C83-4828-A263-8E6BBDF888A8}"/>
                </a:ext>
              </a:extLst>
            </p:cNvPr>
            <p:cNvSpPr/>
            <p:nvPr/>
          </p:nvSpPr>
          <p:spPr>
            <a:xfrm>
              <a:off x="1129641" y="931071"/>
              <a:ext cx="791210" cy="238125"/>
            </a:xfrm>
            <a:custGeom>
              <a:avLst/>
              <a:gdLst/>
              <a:ahLst/>
              <a:cxnLst/>
              <a:rect l="l" t="t" r="r" b="b"/>
              <a:pathLst>
                <a:path w="791210" h="238125">
                  <a:moveTo>
                    <a:pt x="0" y="0"/>
                  </a:moveTo>
                  <a:lnTo>
                    <a:pt x="0" y="142152"/>
                  </a:lnTo>
                  <a:lnTo>
                    <a:pt x="21317" y="149987"/>
                  </a:lnTo>
                  <a:lnTo>
                    <a:pt x="80970" y="169976"/>
                  </a:lnTo>
                  <a:lnTo>
                    <a:pt x="118225" y="181183"/>
                  </a:lnTo>
                  <a:lnTo>
                    <a:pt x="159710" y="192566"/>
                  </a:lnTo>
                  <a:lnTo>
                    <a:pt x="204885" y="203651"/>
                  </a:lnTo>
                  <a:lnTo>
                    <a:pt x="253209" y="213964"/>
                  </a:lnTo>
                  <a:lnTo>
                    <a:pt x="304141" y="223031"/>
                  </a:lnTo>
                  <a:lnTo>
                    <a:pt x="357140" y="230378"/>
                  </a:lnTo>
                  <a:lnTo>
                    <a:pt x="411666" y="235531"/>
                  </a:lnTo>
                  <a:lnTo>
                    <a:pt x="467177" y="238016"/>
                  </a:lnTo>
                  <a:lnTo>
                    <a:pt x="523132" y="237359"/>
                  </a:lnTo>
                  <a:lnTo>
                    <a:pt x="578991" y="233085"/>
                  </a:lnTo>
                  <a:lnTo>
                    <a:pt x="634213" y="224722"/>
                  </a:lnTo>
                  <a:lnTo>
                    <a:pt x="688257" y="211794"/>
                  </a:lnTo>
                  <a:lnTo>
                    <a:pt x="740581" y="193828"/>
                  </a:lnTo>
                  <a:lnTo>
                    <a:pt x="790646" y="170350"/>
                  </a:lnTo>
                  <a:lnTo>
                    <a:pt x="790646" y="22774"/>
                  </a:lnTo>
                  <a:lnTo>
                    <a:pt x="736778" y="43162"/>
                  </a:lnTo>
                  <a:lnTo>
                    <a:pt x="681503" y="58806"/>
                  </a:lnTo>
                  <a:lnTo>
                    <a:pt x="625285" y="70111"/>
                  </a:lnTo>
                  <a:lnTo>
                    <a:pt x="568589" y="77483"/>
                  </a:lnTo>
                  <a:lnTo>
                    <a:pt x="511883" y="81327"/>
                  </a:lnTo>
                  <a:lnTo>
                    <a:pt x="455630" y="82050"/>
                  </a:lnTo>
                  <a:lnTo>
                    <a:pt x="400298" y="80056"/>
                  </a:lnTo>
                  <a:lnTo>
                    <a:pt x="346351" y="75753"/>
                  </a:lnTo>
                  <a:lnTo>
                    <a:pt x="294255" y="69544"/>
                  </a:lnTo>
                  <a:lnTo>
                    <a:pt x="244475" y="61837"/>
                  </a:lnTo>
                  <a:lnTo>
                    <a:pt x="197478" y="53037"/>
                  </a:lnTo>
                  <a:lnTo>
                    <a:pt x="153729" y="43549"/>
                  </a:lnTo>
                  <a:lnTo>
                    <a:pt x="113694" y="33780"/>
                  </a:lnTo>
                  <a:lnTo>
                    <a:pt x="46626" y="15019"/>
                  </a:lnTo>
                  <a:lnTo>
                    <a:pt x="20525" y="68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721F4BA1-C843-9BC1-5B26-309A526317D1}"/>
                </a:ext>
              </a:extLst>
            </p:cNvPr>
            <p:cNvSpPr/>
            <p:nvPr/>
          </p:nvSpPr>
          <p:spPr>
            <a:xfrm>
              <a:off x="1129641" y="689725"/>
              <a:ext cx="791210" cy="229870"/>
            </a:xfrm>
            <a:custGeom>
              <a:avLst/>
              <a:gdLst/>
              <a:ahLst/>
              <a:cxnLst/>
              <a:rect l="l" t="t" r="r" b="b"/>
              <a:pathLst>
                <a:path w="791210" h="229869">
                  <a:moveTo>
                    <a:pt x="457441" y="0"/>
                  </a:moveTo>
                  <a:lnTo>
                    <a:pt x="379638" y="4493"/>
                  </a:lnTo>
                  <a:lnTo>
                    <a:pt x="324919" y="9379"/>
                  </a:lnTo>
                  <a:lnTo>
                    <a:pt x="264414" y="15375"/>
                  </a:lnTo>
                  <a:lnTo>
                    <a:pt x="201691" y="21995"/>
                  </a:lnTo>
                  <a:lnTo>
                    <a:pt x="83867" y="35158"/>
                  </a:lnTo>
                  <a:lnTo>
                    <a:pt x="0" y="44972"/>
                  </a:lnTo>
                  <a:lnTo>
                    <a:pt x="0" y="185973"/>
                  </a:lnTo>
                  <a:lnTo>
                    <a:pt x="210493" y="166404"/>
                  </a:lnTo>
                  <a:lnTo>
                    <a:pt x="272138" y="161067"/>
                  </a:lnTo>
                  <a:lnTo>
                    <a:pt x="328024" y="156605"/>
                  </a:lnTo>
                  <a:lnTo>
                    <a:pt x="373469" y="153541"/>
                  </a:lnTo>
                  <a:lnTo>
                    <a:pt x="403788" y="152403"/>
                  </a:lnTo>
                  <a:lnTo>
                    <a:pt x="458512" y="186879"/>
                  </a:lnTo>
                  <a:lnTo>
                    <a:pt x="513722" y="209984"/>
                  </a:lnTo>
                  <a:lnTo>
                    <a:pt x="567952" y="223556"/>
                  </a:lnTo>
                  <a:lnTo>
                    <a:pt x="619737" y="229432"/>
                  </a:lnTo>
                  <a:lnTo>
                    <a:pt x="667609" y="229449"/>
                  </a:lnTo>
                  <a:lnTo>
                    <a:pt x="710102" y="225445"/>
                  </a:lnTo>
                  <a:lnTo>
                    <a:pt x="745750" y="219257"/>
                  </a:lnTo>
                  <a:lnTo>
                    <a:pt x="773087" y="212723"/>
                  </a:lnTo>
                  <a:lnTo>
                    <a:pt x="790646" y="207679"/>
                  </a:lnTo>
                  <a:lnTo>
                    <a:pt x="790646" y="69935"/>
                  </a:lnTo>
                  <a:lnTo>
                    <a:pt x="771831" y="74718"/>
                  </a:lnTo>
                  <a:lnTo>
                    <a:pt x="740592" y="80044"/>
                  </a:lnTo>
                  <a:lnTo>
                    <a:pt x="699879" y="83710"/>
                  </a:lnTo>
                  <a:lnTo>
                    <a:pt x="652641" y="83511"/>
                  </a:lnTo>
                  <a:lnTo>
                    <a:pt x="601828" y="77245"/>
                  </a:lnTo>
                  <a:lnTo>
                    <a:pt x="550390" y="62706"/>
                  </a:lnTo>
                  <a:lnTo>
                    <a:pt x="501278" y="37692"/>
                  </a:lnTo>
                  <a:lnTo>
                    <a:pt x="457441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xmlns="" id="{31DEEBB5-9453-B5B2-C5D3-CF593D462FD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79905" y="767514"/>
              <a:ext cx="898638" cy="133094"/>
            </a:xfrm>
            <a:prstGeom prst="rect">
              <a:avLst/>
            </a:prstGeom>
          </p:spPr>
        </p:pic>
        <p:pic>
          <p:nvPicPr>
            <p:cNvPr id="11" name="object 11">
              <a:extLst>
                <a:ext uri="{FF2B5EF4-FFF2-40B4-BE49-F238E27FC236}">
                  <a16:creationId xmlns:a16="http://schemas.microsoft.com/office/drawing/2014/main" xmlns="" id="{40ED6F2E-6641-F98D-87B5-788E16D91C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71819" y="982468"/>
              <a:ext cx="1772749" cy="164976"/>
            </a:xfrm>
            <a:prstGeom prst="rect">
              <a:avLst/>
            </a:prstGeom>
          </p:spPr>
        </p:pic>
        <p:pic>
          <p:nvPicPr>
            <p:cNvPr id="12" name="object 12">
              <a:extLst>
                <a:ext uri="{FF2B5EF4-FFF2-40B4-BE49-F238E27FC236}">
                  <a16:creationId xmlns:a16="http://schemas.microsoft.com/office/drawing/2014/main" xmlns="" id="{32BB4C50-A9CE-AC52-4D7B-09C7DB3D06D3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63648" y="1211020"/>
              <a:ext cx="1115625" cy="166413"/>
            </a:xfrm>
            <a:prstGeom prst="rect">
              <a:avLst/>
            </a:prstGeom>
          </p:spPr>
        </p:pic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xmlns="" id="{83CC1FDA-87F7-3F8C-688E-4E6B6CDBB5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7924" y="2601006"/>
            <a:ext cx="16916400" cy="2406428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lang="pl-PL" spc="-630" dirty="0"/>
              <a:t>Ogólnopolskie Forum Spółdzielni Energetycznych</a:t>
            </a:r>
            <a:br>
              <a:rPr lang="pl-PL" spc="-630" dirty="0"/>
            </a:br>
            <a:r>
              <a:rPr lang="pl-PL" sz="4100" dirty="0">
                <a:solidFill>
                  <a:srgbClr val="34A8CF"/>
                </a:solidFill>
              </a:rPr>
              <a:t>Wydział Transformacji Energetycznej</a:t>
            </a:r>
            <a:br>
              <a:rPr lang="pl-PL" sz="4100" dirty="0">
                <a:solidFill>
                  <a:srgbClr val="34A8CF"/>
                </a:solidFill>
              </a:rPr>
            </a:br>
            <a:r>
              <a:rPr lang="pl-PL" sz="4100" spc="-20" dirty="0">
                <a:solidFill>
                  <a:srgbClr val="34A8CF"/>
                </a:solidFill>
              </a:rPr>
              <a:t>12 lutego 2026 r.</a:t>
            </a:r>
            <a:endParaRPr sz="4100" dirty="0"/>
          </a:p>
        </p:txBody>
      </p:sp>
    </p:spTree>
    <p:extLst>
      <p:ext uri="{BB962C8B-B14F-4D97-AF65-F5344CB8AC3E}">
        <p14:creationId xmlns:p14="http://schemas.microsoft.com/office/powerpoint/2010/main" val="67285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C78F0AB-4708-0E81-E6BC-E8477F163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D9D356E2-653E-37DF-26D6-5862AE7E15D3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80F15244-C491-DE1C-4B10-00E14428B6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467507"/>
            <a:ext cx="13618232" cy="16607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Kierunki rozwoju energetyki odnawialnej </a:t>
            </a:r>
            <a:br>
              <a:rPr lang="pl-PL" sz="5350" dirty="0"/>
            </a:br>
            <a:r>
              <a:rPr lang="pl-PL" sz="5350" dirty="0"/>
              <a:t>w Wodach Polskich</a:t>
            </a:r>
            <a:endParaRPr sz="5350" dirty="0"/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0A36B9A3-78DA-0A4A-B429-69B02E3E61F5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AB7EFF88-B267-1333-BB4A-CD8CB174A461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E0B89F5E-1CF2-312E-0024-87C816EDF2DC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BFA32F57-1BEE-972B-1596-F195E6CC5426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F10F0CDD-1660-478C-01AE-7FB6BF2D875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8B624D3F-9A1B-0FFB-7432-D26912BB3B8B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A397A8BF-3561-6F8C-2CAE-20A0B4B78A2E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934C9729-71D8-5E65-AEAA-1205B23FA53C}"/>
              </a:ext>
            </a:extLst>
          </p:cNvPr>
          <p:cNvSpPr txBox="1">
            <a:spLocks/>
          </p:cNvSpPr>
          <p:nvPr/>
        </p:nvSpPr>
        <p:spPr>
          <a:xfrm>
            <a:off x="1122988" y="2357917"/>
            <a:ext cx="8610822" cy="84839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50000"/>
              </a:lnSpc>
              <a:spcBef>
                <a:spcPts val="1200"/>
              </a:spcBef>
            </a:pPr>
            <a: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Wody Polskie są państwową osobą prawną, która </a:t>
            </a:r>
            <a:b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od 1 stycznia 2018 r. jest głównym podmiotem odpowiedzialnym za gospodarkę wodną na mocy ustawy Prawo wodne.</a:t>
            </a:r>
          </a:p>
          <a:p>
            <a:pPr marL="12700" marR="5080" algn="just">
              <a:lnSpc>
                <a:spcPct val="150000"/>
              </a:lnSpc>
              <a:spcBef>
                <a:spcPts val="1200"/>
              </a:spcBef>
            </a:pPr>
            <a: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Przyjęcie </a:t>
            </a:r>
            <a:r>
              <a:rPr lang="pl-PL" sz="2800" i="1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Kierunków rozwoju energetyki odnawialnej </a:t>
            </a:r>
            <a:br>
              <a:rPr lang="pl-PL" sz="2800" i="1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r>
              <a:rPr lang="pl-PL" sz="2800" i="1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 Państwowym Gospodarstwie Wodnym Wody Polskie </a:t>
            </a:r>
            <a: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wynika z potrzeby wdrożenia przemyślanego planu na </a:t>
            </a:r>
            <a:r>
              <a:rPr lang="pl-PL" sz="2800" b="1" dirty="0">
                <a:solidFill>
                  <a:schemeClr val="tx1"/>
                </a:solidFill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efektywne funkcjonowanie istniejącej infrastruktury, jak również wykorzystanie nowych możliwości </a:t>
            </a:r>
            <a:br>
              <a:rPr lang="pl-PL" sz="2800" b="1" dirty="0">
                <a:solidFill>
                  <a:schemeClr val="tx1"/>
                </a:solidFill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r>
              <a:rPr lang="pl-PL" sz="2800" b="1" dirty="0">
                <a:solidFill>
                  <a:schemeClr val="tx1"/>
                </a:solidFill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 potencjałów, przy minimalizacji lub neutralizacji niekorzystnych zjawisk środowiskowych, przestrzennych i ekonomicznych </a:t>
            </a:r>
            <a:r>
              <a:rPr lang="pl-PL" sz="28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związanych z budową nowych odnawialnych źródeł energii</a:t>
            </a:r>
            <a:r>
              <a:rPr lang="pl-PL" sz="2600" dirty="0"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</a:t>
            </a: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xmlns="" id="{B29C67AA-01EE-0D55-B654-F300645444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276520"/>
              </p:ext>
            </p:extLst>
          </p:nvPr>
        </p:nvGraphicFramePr>
        <p:xfrm>
          <a:off x="9733810" y="2533153"/>
          <a:ext cx="9911216" cy="7822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545995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B43952B-2ECD-8355-7B16-0E54E8694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78E15174-6F5C-159A-B5F2-AC2CCCFDC010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54458FB6-004C-FBFB-045D-F3207959C1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467507"/>
            <a:ext cx="14495916" cy="16607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Struktura Wód Polskich</a:t>
            </a:r>
            <a:br>
              <a:rPr lang="pl-PL" sz="5350" dirty="0"/>
            </a:br>
            <a:r>
              <a:rPr lang="pl-PL" sz="5350" dirty="0"/>
              <a:t>i odpowiedzialność za realizację projektów OZE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CABC8CE6-E3E3-4756-AEAB-140CF9703766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5559F8D5-E712-091B-BC11-45E61E6BF469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A11C4205-F4AD-9686-EF6B-97CD971E7999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ED23A6D3-FB74-9E97-4F68-BD2A4220C207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48BD1F5D-EF56-C44F-0203-CF0C3F9E5E18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986F9D13-3188-C623-A4AD-B80615FCBAD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11D30F14-2C3B-C35F-FDF6-13C1E57DBB2B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717AE750-70E0-85AF-7764-96E74548B44C}"/>
              </a:ext>
            </a:extLst>
          </p:cNvPr>
          <p:cNvSpPr txBox="1">
            <a:spLocks/>
          </p:cNvSpPr>
          <p:nvPr/>
        </p:nvSpPr>
        <p:spPr>
          <a:xfrm>
            <a:off x="1071186" y="2775137"/>
            <a:ext cx="8386617" cy="6391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b="1" dirty="0"/>
              <a:t>Działalność gospodarcza: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koordynacja i realizacja projektów energetycznych w strukturze Wód Polskich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rozwój OZE w obiektach pozostających </a:t>
            </a:r>
            <a:br>
              <a:rPr lang="pl-PL" sz="2800" dirty="0"/>
            </a:br>
            <a:r>
              <a:rPr lang="pl-PL" sz="2800" dirty="0"/>
              <a:t>w administracji Wód Polskich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działania realizowane na podstawie  art. 240 ust. 6 Prawa Wodnego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wsparcie merytoryczne w zakresie hydroenergetyki i innych OZE w ramach Wód Polskich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występuje w roli inwestora</a:t>
            </a: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A5A017C2-4A69-33E1-2A12-F0446AF6633A}"/>
              </a:ext>
            </a:extLst>
          </p:cNvPr>
          <p:cNvSpPr txBox="1">
            <a:spLocks/>
          </p:cNvSpPr>
          <p:nvPr/>
        </p:nvSpPr>
        <p:spPr>
          <a:xfrm>
            <a:off x="10496109" y="2790306"/>
            <a:ext cx="8386617" cy="7037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b="1" dirty="0"/>
              <a:t>Urząd m.in..: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gospodarowanie mieniem Skarbu Państwa </a:t>
            </a:r>
            <a:br>
              <a:rPr lang="pl-PL" sz="2800" dirty="0"/>
            </a:br>
            <a:r>
              <a:rPr lang="pl-PL" sz="2800" dirty="0"/>
              <a:t>w administracji Wód Polskich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udostępnianie obiektów/terenów dla przedsięwzięć (w tym energetycznych)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obsługa relacji majątkowych z podmiotami zewnętrznymi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obsługa umów dotyczących korzystania </a:t>
            </a:r>
            <a:br>
              <a:rPr lang="pl-PL" sz="2800" dirty="0"/>
            </a:br>
            <a:r>
              <a:rPr lang="pl-PL" sz="2800" dirty="0"/>
              <a:t>z obiektów i gruntów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kwestie własnościowe i majątkowe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wydawanie decyzji administracyjnych</a:t>
            </a:r>
          </a:p>
        </p:txBody>
      </p:sp>
    </p:spTree>
    <p:extLst>
      <p:ext uri="{BB962C8B-B14F-4D97-AF65-F5344CB8AC3E}">
        <p14:creationId xmlns:p14="http://schemas.microsoft.com/office/powerpoint/2010/main" val="292162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D2EAF26-F5F9-E463-FB72-C8A50181D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9A67D3F-5756-A1F2-35C7-4680835D21AF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88BA91EC-897E-9A80-C712-6DCA18A26B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467507"/>
            <a:ext cx="13618232" cy="16607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Lokalizacje do wykorzystania przez potencjalnych inwestorów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9F85A562-1CD7-70FD-F812-01E1C28C228C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E787CAE3-E471-3CEB-309E-731A21B0AC2A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2550899E-4809-948F-59E5-448491E16CE9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349A1B7C-EC8A-305D-998E-6C7169CCF71C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094B7608-FFD9-1F57-5D25-09DD1DFB468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ED94B619-EFDE-8DE9-45F1-744A2D1F32B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C047B8AE-AEEB-807E-1979-16165EDE454C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C78E96E9-D6A9-D308-78BA-56475E2B6ACC}"/>
              </a:ext>
            </a:extLst>
          </p:cNvPr>
          <p:cNvSpPr txBox="1">
            <a:spLocks/>
          </p:cNvSpPr>
          <p:nvPr/>
        </p:nvSpPr>
        <p:spPr>
          <a:xfrm>
            <a:off x="1315085" y="2849411"/>
            <a:ext cx="17449800" cy="6544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50000"/>
              </a:lnSpc>
              <a:spcBef>
                <a:spcPts val="1200"/>
              </a:spcBef>
            </a:pPr>
            <a:r>
              <a:rPr lang="pl-PL" sz="2800" dirty="0"/>
              <a:t>Udostępniony na stronie internetowej Wód Polskich wykaz nie uwzględnia:</a:t>
            </a:r>
          </a:p>
          <a:p>
            <a:pPr marL="927100" marR="508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technologii,</a:t>
            </a:r>
          </a:p>
          <a:p>
            <a:pPr marL="927100" marR="508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zamierzeń inwestycyjnych,</a:t>
            </a:r>
          </a:p>
          <a:p>
            <a:pPr marL="927100" marR="508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zasadności ekonomicznej przedsięwzięcia,</a:t>
            </a:r>
          </a:p>
          <a:p>
            <a:pPr marL="927100" marR="508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warunków środowiskowych.</a:t>
            </a:r>
          </a:p>
          <a:p>
            <a:pPr marL="12700" marR="5080" algn="just">
              <a:lnSpc>
                <a:spcPct val="150000"/>
              </a:lnSpc>
              <a:spcBef>
                <a:spcPts val="1200"/>
              </a:spcBef>
            </a:pPr>
            <a:r>
              <a:rPr lang="pl-PL" sz="2800" dirty="0"/>
              <a:t>W przypadku podjęcia w przyszłości decyzji o energetycznym korzystaniu z wód przy wykorzystaniu ujętych </a:t>
            </a:r>
            <a:br>
              <a:rPr lang="pl-PL" sz="2800" dirty="0"/>
            </a:br>
            <a:r>
              <a:rPr lang="pl-PL" sz="2800" dirty="0"/>
              <a:t>w zestawieniu urządzeń wodnych niezbędne jest przeprowadzenie przez potencjalnego inwestora indywidualnej oceny technicznej, prawnej i ekonomicznej dla każdej z planowanych lokalizacji. </a:t>
            </a:r>
            <a:r>
              <a:rPr lang="pl-PL" sz="2800" b="1" dirty="0"/>
              <a:t>Wody Polskie nie prowadzą działań związanych z rekomendowaniem ani wskazywaniem lokalizacji poszczególnym inwestorom. Do inwestora należy ocena potencjału lokalizacji dopasowana do zamierzonych efektów i opłacalności ekonomicznej inwestycji.</a:t>
            </a:r>
          </a:p>
        </p:txBody>
      </p:sp>
    </p:spTree>
    <p:extLst>
      <p:ext uri="{BB962C8B-B14F-4D97-AF65-F5344CB8AC3E}">
        <p14:creationId xmlns:p14="http://schemas.microsoft.com/office/powerpoint/2010/main" val="2948023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9ACE0C8-53A0-2621-4E7F-B3772B0DC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D33A0178-A79B-2E28-A188-F60BAE6D3532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8BF591BE-35DC-721F-7FC2-3F329D3750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467507"/>
            <a:ext cx="13618232" cy="16607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Lokalizacje do wykorzystania przez potencjalnych inwestorów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E1FAE84E-1E3F-7F51-5800-B2A07B644E3D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3CEA72DC-7236-3571-1399-B18C337BFF97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C9266D9B-2B3B-149C-46D8-8A839E8C8B64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D1AC37CE-4FB1-B0F4-3085-A047CCF1E4B4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7B442CD4-551B-6AF7-A224-123C062CAE3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268C1F23-06DD-C3C6-2A9E-2CED9B252C8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38BBF575-8008-E1DA-9167-44A101CFE212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C80CE756-0837-A922-D448-2D05D9F54BCB}"/>
              </a:ext>
            </a:extLst>
          </p:cNvPr>
          <p:cNvSpPr txBox="1">
            <a:spLocks/>
          </p:cNvSpPr>
          <p:nvPr/>
        </p:nvSpPr>
        <p:spPr>
          <a:xfrm>
            <a:off x="1071186" y="2482055"/>
            <a:ext cx="17449800" cy="44520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b="1" dirty="0"/>
              <a:t>Urządzenie piętrzące pełnią funkcje nadrzędne: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bezpieczeństwo hydrotechniczne i przeciwpowodziowe,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retencja i kształtowanie zasobów wodnych,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utrzymanie warunków hydrologicznych,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funkcje gospodarcze (np. żegluga),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cele środowiskowe.</a:t>
            </a:r>
          </a:p>
          <a:p>
            <a:pPr algn="ctr">
              <a:lnSpc>
                <a:spcPct val="150000"/>
              </a:lnSpc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Energetyka wodna ma charakter funkcji towarzyszącej nie stanowi funkcji nadrzędnej obiektu hydrotechnicznego! </a:t>
            </a: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7B33BF37-EE5F-2D0B-357E-8631651AD050}"/>
              </a:ext>
            </a:extLst>
          </p:cNvPr>
          <p:cNvSpPr txBox="1">
            <a:spLocks/>
          </p:cNvSpPr>
          <p:nvPr/>
        </p:nvSpPr>
        <p:spPr>
          <a:xfrm>
            <a:off x="6476069" y="7050203"/>
            <a:ext cx="17449800" cy="3805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b="1" dirty="0"/>
              <a:t>Istniejąca infrastruktura – dlaczego nie ma prostych odpowiedzi: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ok 3 800 urządzeń piętrzących na wodach publicznych z ok 16 000,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obiekty o zróżnicowanych parametrach technicznych i środowiskowych,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potencjał dotyczy głównie małych i średnich spadów,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produkcja energii zależna od hydrologii,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każda lokalizacja wymaga indywidulanej weryfikacji technicznej i środowiskowej.</a:t>
            </a:r>
          </a:p>
        </p:txBody>
      </p:sp>
    </p:spTree>
    <p:extLst>
      <p:ext uri="{BB962C8B-B14F-4D97-AF65-F5344CB8AC3E}">
        <p14:creationId xmlns:p14="http://schemas.microsoft.com/office/powerpoint/2010/main" val="235656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8F87C19-5FE3-4195-8D2A-4E8E45D27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A4C72A62-CC62-9986-38FA-299B783379E0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pic>
        <p:nvPicPr>
          <p:cNvPr id="17" name="Obraz 16" descr="Obraz zawierający tekst, zrzut ekranu, Czcionka, krąg&#10;&#10;Zawartość wygenerowana przez AI może być niepoprawna.">
            <a:extLst>
              <a:ext uri="{FF2B5EF4-FFF2-40B4-BE49-F238E27FC236}">
                <a16:creationId xmlns:a16="http://schemas.microsoft.com/office/drawing/2014/main" xmlns="" id="{04B89568-C9D7-BAEE-967B-64EBEE4CEB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576" y="148856"/>
            <a:ext cx="7478937" cy="1101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57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19179F-B980-EA02-0303-5D6E3A694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C51F1814-9E11-DD44-DF45-5E17DB187C6D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13E6F98E-2C4C-0003-0804-D2FB8029EB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467507"/>
            <a:ext cx="13618232" cy="16607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Lokalizacje do wykorzystania przez potencjalnych inwestorów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89B6A49B-C919-3F91-548E-E2D9C6B2569A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08381607-3CB0-8340-7037-985B18D239BE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CB5E2767-D879-8AF8-C36E-C5CBCFCED6A3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AB8EA6DF-F6EB-A378-E91F-CF357376D863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39475D98-8FF9-883F-9A19-9646D5758CB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8DF1214A-0C51-AEA9-A943-CCB22AAEB35D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C787B45A-523B-BD62-190C-FCDFE38B5BA2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2A15B960-070A-D43F-3A73-F754BDA55B84}"/>
              </a:ext>
            </a:extLst>
          </p:cNvPr>
          <p:cNvSpPr txBox="1">
            <a:spLocks/>
          </p:cNvSpPr>
          <p:nvPr/>
        </p:nvSpPr>
        <p:spPr>
          <a:xfrm>
            <a:off x="1187029" y="3114248"/>
            <a:ext cx="17705912" cy="5744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dirty="0"/>
              <a:t>Elektrownia wodna funkcjonuje jako element gospodarowania wodami. Jej działanie wiąże się z: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oddziaływaniem na przepływy cieku,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wpływem na warunki hydrologiczne  poniżej obiektu,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konicznością zachowania ciągłości ekologicznej rzeki,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powiązaniem z funkcjonowaniem budowli piętrzącej,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parametry pracy elektrowni wodnej są podporządkowane reżimowi hydrologicznemu obiektu, a nie potrzebom produkcji energii. </a:t>
            </a:r>
          </a:p>
          <a:p>
            <a:pPr algn="ctr">
              <a:lnSpc>
                <a:spcPct val="150000"/>
              </a:lnSpc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Podstawą funkcjonowania jest pozwolenie wodnoprawne, określające warunki korzystania z wód oraz zasady pracy urządzeń w reżimie hydrologicznym.</a:t>
            </a:r>
          </a:p>
        </p:txBody>
      </p:sp>
    </p:spTree>
    <p:extLst>
      <p:ext uri="{BB962C8B-B14F-4D97-AF65-F5344CB8AC3E}">
        <p14:creationId xmlns:p14="http://schemas.microsoft.com/office/powerpoint/2010/main" val="2022175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1195CD1-294F-431E-145B-2809394CA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CFE12ED6-5B28-CE3F-CF8A-19B42782547D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392E86F9-EEA3-C715-09D0-9B62630EA3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701010"/>
            <a:ext cx="13618232" cy="8374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Pytania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3D469327-3088-EAD2-B837-B4B8DB3B1D43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39F2642E-83D9-5E17-4521-0E515C964D57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C861F6F4-F445-F2FD-2EAB-C93A2CDC4FB0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D79E19D2-62C2-0959-55C8-B6AB3C94C5C1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8304E641-71C0-1A9A-9AD1-63EA30D46A0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1C71D768-9C90-CD55-A88D-3DDE4B9BEA34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D1702B77-ED0F-551A-326A-EF48F245A0DF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6B296E10-DDB7-1DA9-CC61-FF141CCAA62A}"/>
              </a:ext>
            </a:extLst>
          </p:cNvPr>
          <p:cNvSpPr txBox="1">
            <a:spLocks/>
          </p:cNvSpPr>
          <p:nvPr/>
        </p:nvSpPr>
        <p:spPr>
          <a:xfrm>
            <a:off x="1199094" y="2621123"/>
            <a:ext cx="17705912" cy="6852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pl-PL" sz="2800" b="1" dirty="0"/>
              <a:t>Włączenie elektrowni wodnych Wód Polskich do bilansowania energii w spółdzielniach energetycznych</a:t>
            </a:r>
            <a:endParaRPr lang="pl-PL" sz="28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państwowa osoba prawna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realizacja zadań publicznych w gospodarce wodnej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prowadzenie projektów OZE na podstawie art. 240 ust. 6 Prawa wodnego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pl-PL" sz="2800" dirty="0"/>
              <a:t>Identyfikowane ryzyka: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/>
              <a:t>Brak jednoznacznej podstawy ustawowej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/>
              <a:t>Zasad gospodarowania mieniem publicznym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/>
              <a:t>Rozbieżność między zadaniami publicznymi Wód Polskich a celem spółdzielni</a:t>
            </a:r>
            <a:endParaRPr lang="pl-PL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pl-PL" sz="2800" b="1" dirty="0">
                <a:solidFill>
                  <a:schemeClr val="accent1">
                    <a:lumMod val="75000"/>
                  </a:schemeClr>
                </a:solidFill>
              </a:rPr>
              <a:t>Wody Polskie mogą współpracować z podmiotami lokalnymi, ale udział jako członek spółdzielni energetycznej wymagałby wyraźniej podstawy ustawowej. </a:t>
            </a:r>
            <a:endParaRPr lang="pl-P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951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D245F26-17E2-7157-4F00-6374BD48E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9EC5B09F-6538-569E-3B7E-4A73331B602E}"/>
              </a:ext>
            </a:extLst>
          </p:cNvPr>
          <p:cNvSpPr/>
          <p:nvPr/>
        </p:nvSpPr>
        <p:spPr>
          <a:xfrm>
            <a:off x="0" y="2143168"/>
            <a:ext cx="20079970" cy="0"/>
          </a:xfrm>
          <a:custGeom>
            <a:avLst/>
            <a:gdLst/>
            <a:ahLst/>
            <a:cxnLst/>
            <a:rect l="l" t="t" r="r" b="b"/>
            <a:pathLst>
              <a:path w="20079970">
                <a:moveTo>
                  <a:pt x="0" y="0"/>
                </a:moveTo>
                <a:lnTo>
                  <a:pt x="20079786" y="0"/>
                </a:lnTo>
              </a:path>
            </a:pathLst>
          </a:custGeom>
          <a:ln w="5235">
            <a:solidFill>
              <a:srgbClr val="34A8C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xmlns="" id="{5463C7D9-C28F-501B-13AB-353713C4F0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1186" y="701010"/>
            <a:ext cx="13618232" cy="8374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5350" dirty="0"/>
              <a:t>Pytania</a:t>
            </a:r>
          </a:p>
        </p:txBody>
      </p:sp>
      <p:grpSp>
        <p:nvGrpSpPr>
          <p:cNvPr id="4" name="object 4">
            <a:extLst>
              <a:ext uri="{FF2B5EF4-FFF2-40B4-BE49-F238E27FC236}">
                <a16:creationId xmlns:a16="http://schemas.microsoft.com/office/drawing/2014/main" xmlns="" id="{B0AC2204-2A0F-9CDA-78EF-3B205FA64F6D}"/>
              </a:ext>
            </a:extLst>
          </p:cNvPr>
          <p:cNvGrpSpPr/>
          <p:nvPr/>
        </p:nvGrpSpPr>
        <p:grpSpPr>
          <a:xfrm>
            <a:off x="16245760" y="748440"/>
            <a:ext cx="673735" cy="673735"/>
            <a:chOff x="16245760" y="748440"/>
            <a:chExt cx="673735" cy="67373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xmlns="" id="{27C4375E-3A8C-50DA-D177-21A93959A680}"/>
                </a:ext>
              </a:extLst>
            </p:cNvPr>
            <p:cNvSpPr/>
            <p:nvPr/>
          </p:nvSpPr>
          <p:spPr>
            <a:xfrm>
              <a:off x="16245760" y="1119715"/>
              <a:ext cx="673735" cy="302260"/>
            </a:xfrm>
            <a:custGeom>
              <a:avLst/>
              <a:gdLst/>
              <a:ahLst/>
              <a:cxnLst/>
              <a:rect l="l" t="t" r="r" b="b"/>
              <a:pathLst>
                <a:path w="673734" h="302259">
                  <a:moveTo>
                    <a:pt x="0" y="0"/>
                  </a:moveTo>
                  <a:lnTo>
                    <a:pt x="0" y="131168"/>
                  </a:lnTo>
                  <a:lnTo>
                    <a:pt x="30035" y="147733"/>
                  </a:lnTo>
                  <a:lnTo>
                    <a:pt x="70027" y="169115"/>
                  </a:lnTo>
                  <a:lnTo>
                    <a:pt x="117484" y="193510"/>
                  </a:lnTo>
                  <a:lnTo>
                    <a:pt x="169914" y="219108"/>
                  </a:lnTo>
                  <a:lnTo>
                    <a:pt x="224826" y="244105"/>
                  </a:lnTo>
                  <a:lnTo>
                    <a:pt x="279728" y="266692"/>
                  </a:lnTo>
                  <a:lnTo>
                    <a:pt x="332127" y="285063"/>
                  </a:lnTo>
                  <a:lnTo>
                    <a:pt x="379533" y="297410"/>
                  </a:lnTo>
                  <a:lnTo>
                    <a:pt x="419453" y="301927"/>
                  </a:lnTo>
                  <a:lnTo>
                    <a:pt x="479518" y="295350"/>
                  </a:lnTo>
                  <a:lnTo>
                    <a:pt x="534321" y="278339"/>
                  </a:lnTo>
                  <a:lnTo>
                    <a:pt x="582478" y="254973"/>
                  </a:lnTo>
                  <a:lnTo>
                    <a:pt x="622603" y="229334"/>
                  </a:lnTo>
                  <a:lnTo>
                    <a:pt x="653310" y="205501"/>
                  </a:lnTo>
                  <a:lnTo>
                    <a:pt x="673215" y="187554"/>
                  </a:lnTo>
                  <a:lnTo>
                    <a:pt x="673215" y="49998"/>
                  </a:lnTo>
                  <a:lnTo>
                    <a:pt x="653260" y="68664"/>
                  </a:lnTo>
                  <a:lnTo>
                    <a:pt x="622447" y="93228"/>
                  </a:lnTo>
                  <a:lnTo>
                    <a:pt x="581899" y="119548"/>
                  </a:lnTo>
                  <a:lnTo>
                    <a:pt x="532738" y="143479"/>
                  </a:lnTo>
                  <a:lnTo>
                    <a:pt x="476086" y="160876"/>
                  </a:lnTo>
                  <a:lnTo>
                    <a:pt x="413065" y="167596"/>
                  </a:lnTo>
                  <a:lnTo>
                    <a:pt x="373776" y="163172"/>
                  </a:lnTo>
                  <a:lnTo>
                    <a:pt x="327127" y="151076"/>
                  </a:lnTo>
                  <a:lnTo>
                    <a:pt x="275565" y="133076"/>
                  </a:lnTo>
                  <a:lnTo>
                    <a:pt x="221535" y="110937"/>
                  </a:lnTo>
                  <a:lnTo>
                    <a:pt x="167485" y="86427"/>
                  </a:lnTo>
                  <a:lnTo>
                    <a:pt x="115861" y="61312"/>
                  </a:lnTo>
                  <a:lnTo>
                    <a:pt x="69107" y="37357"/>
                  </a:lnTo>
                  <a:lnTo>
                    <a:pt x="29672" y="16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A68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xmlns="" id="{16AF7850-81EA-6171-A012-880ABE4B1858}"/>
                </a:ext>
              </a:extLst>
            </p:cNvPr>
            <p:cNvSpPr/>
            <p:nvPr/>
          </p:nvSpPr>
          <p:spPr>
            <a:xfrm>
              <a:off x="16245760" y="953938"/>
              <a:ext cx="673735" cy="203200"/>
            </a:xfrm>
            <a:custGeom>
              <a:avLst/>
              <a:gdLst/>
              <a:ahLst/>
              <a:cxnLst/>
              <a:rect l="l" t="t" r="r" b="b"/>
              <a:pathLst>
                <a:path w="673734" h="203200">
                  <a:moveTo>
                    <a:pt x="0" y="0"/>
                  </a:moveTo>
                  <a:lnTo>
                    <a:pt x="0" y="121043"/>
                  </a:lnTo>
                  <a:lnTo>
                    <a:pt x="22704" y="129334"/>
                  </a:lnTo>
                  <a:lnTo>
                    <a:pt x="88898" y="150829"/>
                  </a:lnTo>
                  <a:lnTo>
                    <a:pt x="130738" y="162589"/>
                  </a:lnTo>
                  <a:lnTo>
                    <a:pt x="177309" y="174059"/>
                  </a:lnTo>
                  <a:lnTo>
                    <a:pt x="227784" y="184518"/>
                  </a:lnTo>
                  <a:lnTo>
                    <a:pt x="281340" y="193242"/>
                  </a:lnTo>
                  <a:lnTo>
                    <a:pt x="337152" y="199510"/>
                  </a:lnTo>
                  <a:lnTo>
                    <a:pt x="394395" y="202598"/>
                  </a:lnTo>
                  <a:lnTo>
                    <a:pt x="452244" y="201784"/>
                  </a:lnTo>
                  <a:lnTo>
                    <a:pt x="509876" y="196345"/>
                  </a:lnTo>
                  <a:lnTo>
                    <a:pt x="566464" y="185558"/>
                  </a:lnTo>
                  <a:lnTo>
                    <a:pt x="621185" y="168702"/>
                  </a:lnTo>
                  <a:lnTo>
                    <a:pt x="673215" y="145053"/>
                  </a:lnTo>
                  <a:lnTo>
                    <a:pt x="673215" y="19392"/>
                  </a:lnTo>
                  <a:lnTo>
                    <a:pt x="617348" y="39935"/>
                  </a:lnTo>
                  <a:lnTo>
                    <a:pt x="559840" y="54631"/>
                  </a:lnTo>
                  <a:lnTo>
                    <a:pt x="501398" y="64098"/>
                  </a:lnTo>
                  <a:lnTo>
                    <a:pt x="442734" y="68953"/>
                  </a:lnTo>
                  <a:lnTo>
                    <a:pt x="384556" y="69817"/>
                  </a:lnTo>
                  <a:lnTo>
                    <a:pt x="327576" y="67306"/>
                  </a:lnTo>
                  <a:lnTo>
                    <a:pt x="272502" y="62041"/>
                  </a:lnTo>
                  <a:lnTo>
                    <a:pt x="220044" y="54639"/>
                  </a:lnTo>
                  <a:lnTo>
                    <a:pt x="170913" y="45719"/>
                  </a:lnTo>
                  <a:lnTo>
                    <a:pt x="125819" y="35900"/>
                  </a:lnTo>
                  <a:lnTo>
                    <a:pt x="85470" y="25799"/>
                  </a:lnTo>
                  <a:lnTo>
                    <a:pt x="21851" y="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xmlns="" id="{5D181363-1194-7BF2-D7DB-D1172C42492E}"/>
                </a:ext>
              </a:extLst>
            </p:cNvPr>
            <p:cNvSpPr/>
            <p:nvPr/>
          </p:nvSpPr>
          <p:spPr>
            <a:xfrm>
              <a:off x="16245760" y="748440"/>
              <a:ext cx="673735" cy="195580"/>
            </a:xfrm>
            <a:custGeom>
              <a:avLst/>
              <a:gdLst/>
              <a:ahLst/>
              <a:cxnLst/>
              <a:rect l="l" t="t" r="r" b="b"/>
              <a:pathLst>
                <a:path w="673734" h="195580">
                  <a:moveTo>
                    <a:pt x="389495" y="0"/>
                  </a:moveTo>
                  <a:lnTo>
                    <a:pt x="312233" y="4755"/>
                  </a:lnTo>
                  <a:lnTo>
                    <a:pt x="257757" y="9813"/>
                  </a:lnTo>
                  <a:lnTo>
                    <a:pt x="198486" y="15871"/>
                  </a:lnTo>
                  <a:lnTo>
                    <a:pt x="138747" y="22338"/>
                  </a:lnTo>
                  <a:lnTo>
                    <a:pt x="82869" y="28624"/>
                  </a:lnTo>
                  <a:lnTo>
                    <a:pt x="0" y="38292"/>
                  </a:lnTo>
                  <a:lnTo>
                    <a:pt x="0" y="158351"/>
                  </a:lnTo>
                  <a:lnTo>
                    <a:pt x="148569" y="144449"/>
                  </a:lnTo>
                  <a:lnTo>
                    <a:pt x="209591" y="139031"/>
                  </a:lnTo>
                  <a:lnTo>
                    <a:pt x="266443" y="134334"/>
                  </a:lnTo>
                  <a:lnTo>
                    <a:pt x="313170" y="131027"/>
                  </a:lnTo>
                  <a:lnTo>
                    <a:pt x="343821" y="129776"/>
                  </a:lnTo>
                  <a:lnTo>
                    <a:pt x="403859" y="165672"/>
                  </a:lnTo>
                  <a:lnTo>
                    <a:pt x="463992" y="186301"/>
                  </a:lnTo>
                  <a:lnTo>
                    <a:pt x="521566" y="194990"/>
                  </a:lnTo>
                  <a:lnTo>
                    <a:pt x="573930" y="195062"/>
                  </a:lnTo>
                  <a:lnTo>
                    <a:pt x="618428" y="189843"/>
                  </a:lnTo>
                  <a:lnTo>
                    <a:pt x="652407" y="182658"/>
                  </a:lnTo>
                  <a:lnTo>
                    <a:pt x="673215" y="176832"/>
                  </a:lnTo>
                  <a:lnTo>
                    <a:pt x="673215" y="59547"/>
                  </a:lnTo>
                  <a:lnTo>
                    <a:pt x="653982" y="64284"/>
                  </a:lnTo>
                  <a:lnTo>
                    <a:pt x="621401" y="69274"/>
                  </a:lnTo>
                  <a:lnTo>
                    <a:pt x="579222" y="71717"/>
                  </a:lnTo>
                  <a:lnTo>
                    <a:pt x="531192" y="68813"/>
                  </a:lnTo>
                  <a:lnTo>
                    <a:pt x="481062" y="57759"/>
                  </a:lnTo>
                  <a:lnTo>
                    <a:pt x="432580" y="35755"/>
                  </a:lnTo>
                  <a:lnTo>
                    <a:pt x="389495" y="0"/>
                  </a:lnTo>
                  <a:close/>
                </a:path>
              </a:pathLst>
            </a:custGeom>
            <a:solidFill>
              <a:srgbClr val="34A8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>
            <a:extLst>
              <a:ext uri="{FF2B5EF4-FFF2-40B4-BE49-F238E27FC236}">
                <a16:creationId xmlns:a16="http://schemas.microsoft.com/office/drawing/2014/main" xmlns="" id="{ABAD3CA8-5F6F-7E5F-6F56-494FDA430FB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84" y="814681"/>
            <a:ext cx="765164" cy="113323"/>
          </a:xfrm>
          <a:prstGeom prst="rect">
            <a:avLst/>
          </a:prstGeom>
        </p:spPr>
      </p:pic>
      <p:pic>
        <p:nvPicPr>
          <p:cNvPr id="9" name="object 9">
            <a:extLst>
              <a:ext uri="{FF2B5EF4-FFF2-40B4-BE49-F238E27FC236}">
                <a16:creationId xmlns:a16="http://schemas.microsoft.com/office/drawing/2014/main" xmlns="" id="{EE1A19F7-BF7E-BD88-DF8E-DC24B7BDA91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41040" y="997702"/>
            <a:ext cx="1516417" cy="336303"/>
          </a:xfrm>
          <a:prstGeom prst="rect">
            <a:avLst/>
          </a:prstGeom>
        </p:spPr>
      </p:pic>
      <p:sp>
        <p:nvSpPr>
          <p:cNvPr id="10" name="object 10">
            <a:extLst>
              <a:ext uri="{FF2B5EF4-FFF2-40B4-BE49-F238E27FC236}">
                <a16:creationId xmlns:a16="http://schemas.microsoft.com/office/drawing/2014/main" xmlns="" id="{DCBABD90-B0CF-A564-9E0C-C2BE9F7678C6}"/>
              </a:ext>
            </a:extLst>
          </p:cNvPr>
          <p:cNvSpPr txBox="1"/>
          <p:nvPr/>
        </p:nvSpPr>
        <p:spPr>
          <a:xfrm>
            <a:off x="1071186" y="3342317"/>
            <a:ext cx="8317865" cy="3338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2900"/>
              </a:lnSpc>
              <a:spcBef>
                <a:spcPts val="1200"/>
              </a:spcBef>
            </a:pPr>
            <a:endParaRPr lang="pl-PL" sz="1900" b="0">
              <a:solidFill>
                <a:srgbClr val="404041"/>
              </a:solidFill>
              <a:latin typeface="Lato Light"/>
              <a:cs typeface="Lato Light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0DEC3B5C-3F9A-1B9A-E2B9-7957EE0EB137}"/>
              </a:ext>
            </a:extLst>
          </p:cNvPr>
          <p:cNvSpPr txBox="1">
            <a:spLocks/>
          </p:cNvSpPr>
          <p:nvPr/>
        </p:nvSpPr>
        <p:spPr>
          <a:xfrm>
            <a:off x="1199094" y="2621123"/>
            <a:ext cx="17705912" cy="7345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 sz="1900" b="0" i="0">
                <a:solidFill>
                  <a:srgbClr val="404041"/>
                </a:solidFill>
                <a:latin typeface="Lato Light"/>
                <a:ea typeface="+mn-ea"/>
                <a:cs typeface="Lato Light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l-PL" sz="2800" b="1" dirty="0"/>
              <a:t>Zmiana rozporządzenia sprawie przedsięwzięć mogących znacząco oddziaływać na środowisko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pl-PL" sz="2800" dirty="0"/>
              <a:t>Stanowisko Wód Polskich zostało przedstawione w odpowiedzi na wystąpienie branżowej organizacji dotyczącej propozycji zmian w rozporządzeniu w sprawie przedsięwzięć mogących znacząco oddziaływać na środowisko – wyłączenie budowanych/przebudowywanych elektrowni wodnych do 1 MW z obowiązku uzyskania decyzji środowiskowej.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pl-PL" sz="2800" dirty="0"/>
              <a:t>Wody Polskie wskazały: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brak podstaw do systemowego wyłączania małych elektrowni wodnych realizowanych na istniejących spiętrzeniach z obowiązku oceny oddziaływania na środowisko; 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także modernizacja lub instalowanie urządzeń energetycznych na istniejących obiektach piętrzących może powodować zmiany hydrologiczne i środowiskowe;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800" dirty="0"/>
              <a:t>zasadne pozostaje podejście oparte na indywidualnej analizie planowanego zamierzenia.</a:t>
            </a:r>
            <a:endParaRPr lang="pl-PL" sz="2800" b="1" u="sng" dirty="0"/>
          </a:p>
        </p:txBody>
      </p:sp>
    </p:spTree>
    <p:extLst>
      <p:ext uri="{BB962C8B-B14F-4D97-AF65-F5344CB8AC3E}">
        <p14:creationId xmlns:p14="http://schemas.microsoft.com/office/powerpoint/2010/main" val="165405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81B678E65B46D42AB5D5025EACE05F6" ma:contentTypeVersion="7" ma:contentTypeDescription="Utwórz nowy dokument." ma:contentTypeScope="" ma:versionID="f3cc41ec3862718c35aad7765192777e">
  <xsd:schema xmlns:xsd="http://www.w3.org/2001/XMLSchema" xmlns:xs="http://www.w3.org/2001/XMLSchema" xmlns:p="http://schemas.microsoft.com/office/2006/metadata/properties" xmlns:ns2="c16555bc-324b-476f-b22d-ec7299c21558" xmlns:ns3="905b19a8-8e94-46fb-b4e3-e45c5f5f63ea" targetNamespace="http://schemas.microsoft.com/office/2006/metadata/properties" ma:root="true" ma:fieldsID="03c33378a3b74f8d849f21f34cf29822" ns2:_="" ns3:_="">
    <xsd:import namespace="c16555bc-324b-476f-b22d-ec7299c21558"/>
    <xsd:import namespace="905b19a8-8e94-46fb-b4e3-e45c5f5f63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555bc-324b-476f-b22d-ec7299c215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5b19a8-8e94-46fb-b4e3-e45c5f5f63e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3E8832-5804-4C18-9EDF-D4E1E3BC702D}">
  <ds:schemaRefs>
    <ds:schemaRef ds:uri="http://purl.org/dc/dcmitype/"/>
    <ds:schemaRef ds:uri="http://schemas.openxmlformats.org/package/2006/metadata/core-properties"/>
    <ds:schemaRef ds:uri="905b19a8-8e94-46fb-b4e3-e45c5f5f63ea"/>
    <ds:schemaRef ds:uri="http://purl.org/dc/elements/1.1/"/>
    <ds:schemaRef ds:uri="http://schemas.microsoft.com/office/2006/metadata/properties"/>
    <ds:schemaRef ds:uri="http://schemas.microsoft.com/office/2006/documentManagement/types"/>
    <ds:schemaRef ds:uri="c16555bc-324b-476f-b22d-ec7299c21558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097F2CB-3E28-4859-B5EB-911645F60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673BCB-28D0-4936-A88F-DA6C35600DFE}">
  <ds:schemaRefs>
    <ds:schemaRef ds:uri="905b19a8-8e94-46fb-b4e3-e45c5f5f63ea"/>
    <ds:schemaRef ds:uri="c16555bc-324b-476f-b22d-ec7299c215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1938</TotalTime>
  <Words>467</Words>
  <Application>Microsoft Office PowerPoint</Application>
  <PresentationFormat>Niestandardowy</PresentationFormat>
  <Paragraphs>79</Paragraphs>
  <Slides>10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Lato Light</vt:lpstr>
      <vt:lpstr>Wingdings</vt:lpstr>
      <vt:lpstr>Office Theme</vt:lpstr>
      <vt:lpstr>Ogólnopolskie Forum Spółdzielni Energetycznych Wydział Transformacji Energetycznej 12 lutego 2026 r.</vt:lpstr>
      <vt:lpstr>Kierunki rozwoju energetyki odnawialnej  w Wodach Polskich</vt:lpstr>
      <vt:lpstr>Struktura Wód Polskich i odpowiedzialność za realizację projektów OZE</vt:lpstr>
      <vt:lpstr>Lokalizacje do wykorzystania przez potencjalnych inwestorów</vt:lpstr>
      <vt:lpstr>Lokalizacje do wykorzystania przez potencjalnych inwestorów</vt:lpstr>
      <vt:lpstr>Prezentacja programu PowerPoint</vt:lpstr>
      <vt:lpstr>Lokalizacje do wykorzystania przez potencjalnych inwestorów</vt:lpstr>
      <vt:lpstr>Pytania</vt:lpstr>
      <vt:lpstr>Pytania</vt:lpstr>
      <vt:lpstr>Ogólnopolskie Forum Spółdzielni Energetycznych Wydział Transformacji Energetycznej 12 lutego 2026 r.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2.6 Prezentacja</dc:title>
  <dc:creator>Małgorzata Moś</dc:creator>
  <cp:lastModifiedBy>Doradca</cp:lastModifiedBy>
  <cp:revision>57</cp:revision>
  <dcterms:created xsi:type="dcterms:W3CDTF">2022-05-04T12:32:59Z</dcterms:created>
  <dcterms:modified xsi:type="dcterms:W3CDTF">2026-02-12T06:56:14Z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2022-01-31T00:00:00Z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2022-05-04T00:00:00Z</vt:filetime>
  </property>
  <property fmtid="{D5CDD505-2E9C-101B-9397-08002B2CF9AE}" pid="5" name="ContentTypeId">
    <vt:lpwstr>0x010100581B678E65B46D42AB5D5025EACE05F6</vt:lpwstr>
  </property>
</Properties>
</file>