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1"/>
  </p:sldMasterIdLst>
  <p:notesMasterIdLst>
    <p:notesMasterId r:id="rId15"/>
  </p:notesMasterIdLst>
  <p:handoutMasterIdLst>
    <p:handoutMasterId r:id="rId16"/>
  </p:handoutMasterIdLst>
  <p:sldIdLst>
    <p:sldId id="334" r:id="rId2"/>
    <p:sldId id="378" r:id="rId3"/>
    <p:sldId id="382" r:id="rId4"/>
    <p:sldId id="384" r:id="rId5"/>
    <p:sldId id="385" r:id="rId6"/>
    <p:sldId id="383" r:id="rId7"/>
    <p:sldId id="612" r:id="rId8"/>
    <p:sldId id="389" r:id="rId9"/>
    <p:sldId id="390" r:id="rId10"/>
    <p:sldId id="391" r:id="rId11"/>
    <p:sldId id="615" r:id="rId12"/>
    <p:sldId id="393" r:id="rId13"/>
    <p:sldId id="614" r:id="rId14"/>
  </p:sldIdLst>
  <p:sldSz cx="12192000" cy="6858000"/>
  <p:notesSz cx="6797675" cy="9926638"/>
  <p:defaultTextStyle>
    <a:defPPr>
      <a:defRPr lang="en-US"/>
    </a:defPPr>
    <a:lvl1pPr marL="0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71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584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376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168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982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750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520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291" algn="l" defTabSz="4567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ncelaria Brokerska KO-RO" initials="RK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D9D"/>
    <a:srgbClr val="2E458F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82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352" y="6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8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EEE9A-B3EB-4E44-847E-E8A8D9BFD6A5}" type="doc">
      <dgm:prSet loTypeId="urn:microsoft.com/office/officeart/2005/8/layout/cycle6" loCatId="cycle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529A7A38-3DFC-4714-9FE5-C2A87CF15216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37 lat istnienia</a:t>
          </a:r>
        </a:p>
      </dgm:t>
    </dgm:pt>
    <dgm:pt modelId="{9598B007-04C0-45AC-A7B0-8842C1CD6F8E}" type="parTrans" cxnId="{29C5F1F5-C771-4DB7-BDED-4667F4C03C06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1A8F3839-D70E-4E9A-9D42-971B25CFB95F}" type="sibTrans" cxnId="{29C5F1F5-C771-4DB7-BDED-4667F4C03C06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DFACDC04-56F1-43CD-B8CE-F0C08194C34D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290 członków zwyczajnych</a:t>
          </a:r>
        </a:p>
      </dgm:t>
    </dgm:pt>
    <dgm:pt modelId="{377E90A5-D4BF-4E2C-AE0F-9F9334840EE9}" type="parTrans" cxnId="{317B83FC-4E8D-4F37-9366-477A8A8D5C4D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40E3F9E7-BC41-42C1-8D62-30143FB95BB0}" type="sibTrans" cxnId="{317B83FC-4E8D-4F37-9366-477A8A8D5C4D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61AB7EDB-7D8C-464B-9310-0ACE0613959D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7 członków honorowych</a:t>
          </a:r>
        </a:p>
      </dgm:t>
    </dgm:pt>
    <dgm:pt modelId="{B2EBC7ED-A94F-496E-BB1A-9BD33A709530}" type="parTrans" cxnId="{F5D85D46-17C2-47A6-BBA0-FB0EAAEE6361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377B9C68-E0BF-46A0-9B8F-B44339AECE67}" type="sibTrans" cxnId="{F5D85D46-17C2-47A6-BBA0-FB0EAAEE6361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C8465874-C929-4BEB-8526-F5E5F9554CA3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1 partner strategiczny</a:t>
          </a:r>
        </a:p>
      </dgm:t>
    </dgm:pt>
    <dgm:pt modelId="{09C19F2D-DC71-429F-8837-6EBBFFACB804}" type="parTrans" cxnId="{26A2EBCF-AE20-47E6-A119-B51AE4F88CB1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FCD26350-1450-4473-9E8F-7E4E9C3B548C}" type="sibTrans" cxnId="{26A2EBCF-AE20-47E6-A119-B51AE4F88CB1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AC132C19-BE07-4BD0-9FDA-F8485C26B1AB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4 członków wspierających</a:t>
          </a:r>
        </a:p>
      </dgm:t>
    </dgm:pt>
    <dgm:pt modelId="{F933ABD3-F459-4776-8EA5-C9ED412770D2}" type="parTrans" cxnId="{63E8AB0B-C6A3-448E-8CD9-6A281391C789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DAEEEC7F-DA1D-4413-B882-17D7D112161D}" type="sibTrans" cxnId="{63E8AB0B-C6A3-448E-8CD9-6A281391C789}">
      <dgm:prSet/>
      <dgm:spPr/>
      <dgm:t>
        <a:bodyPr/>
        <a:lstStyle/>
        <a:p>
          <a:endParaRPr lang="pl-PL">
            <a:latin typeface="Aptos" panose="020B0004020202020204" pitchFamily="34" charset="0"/>
          </a:endParaRPr>
        </a:p>
      </dgm:t>
    </dgm:pt>
    <dgm:pt modelId="{502C2FD6-D4A4-44EA-AA4A-11AC3210081A}" type="pres">
      <dgm:prSet presAssocID="{01DEEE9A-B3EB-4E44-847E-E8A8D9BFD6A5}" presName="cycle" presStyleCnt="0">
        <dgm:presLayoutVars>
          <dgm:dir/>
          <dgm:resizeHandles val="exact"/>
        </dgm:presLayoutVars>
      </dgm:prSet>
      <dgm:spPr/>
    </dgm:pt>
    <dgm:pt modelId="{D50D1CD0-47D3-4BDC-85CC-4AC04D5FC8FF}" type="pres">
      <dgm:prSet presAssocID="{529A7A38-3DFC-4714-9FE5-C2A87CF15216}" presName="node" presStyleLbl="node1" presStyleIdx="0" presStyleCnt="5" custScaleX="134231" custScaleY="111897">
        <dgm:presLayoutVars>
          <dgm:bulletEnabled val="1"/>
        </dgm:presLayoutVars>
      </dgm:prSet>
      <dgm:spPr/>
    </dgm:pt>
    <dgm:pt modelId="{7F564F48-A15A-44A6-B5C2-A3223D843F58}" type="pres">
      <dgm:prSet presAssocID="{529A7A38-3DFC-4714-9FE5-C2A87CF15216}" presName="spNode" presStyleCnt="0"/>
      <dgm:spPr/>
    </dgm:pt>
    <dgm:pt modelId="{6FC632CE-DF6C-4EC9-B075-96B693EC2E24}" type="pres">
      <dgm:prSet presAssocID="{1A8F3839-D70E-4E9A-9D42-971B25CFB95F}" presName="sibTrans" presStyleLbl="sibTrans1D1" presStyleIdx="0" presStyleCnt="5"/>
      <dgm:spPr/>
    </dgm:pt>
    <dgm:pt modelId="{3137FE66-0A36-4F71-B142-DB5C795F872C}" type="pres">
      <dgm:prSet presAssocID="{DFACDC04-56F1-43CD-B8CE-F0C08194C34D}" presName="node" presStyleLbl="node1" presStyleIdx="1" presStyleCnt="5" custScaleX="117557" custScaleY="120442">
        <dgm:presLayoutVars>
          <dgm:bulletEnabled val="1"/>
        </dgm:presLayoutVars>
      </dgm:prSet>
      <dgm:spPr/>
    </dgm:pt>
    <dgm:pt modelId="{2BB44FE3-F194-4C47-9FCC-18F0E1FE3077}" type="pres">
      <dgm:prSet presAssocID="{DFACDC04-56F1-43CD-B8CE-F0C08194C34D}" presName="spNode" presStyleCnt="0"/>
      <dgm:spPr/>
    </dgm:pt>
    <dgm:pt modelId="{E6CC4744-165B-4A7E-9310-20840639D23B}" type="pres">
      <dgm:prSet presAssocID="{40E3F9E7-BC41-42C1-8D62-30143FB95BB0}" presName="sibTrans" presStyleLbl="sibTrans1D1" presStyleIdx="1" presStyleCnt="5"/>
      <dgm:spPr/>
    </dgm:pt>
    <dgm:pt modelId="{0F45D61C-3D3F-4D35-83A0-E963B1367518}" type="pres">
      <dgm:prSet presAssocID="{61AB7EDB-7D8C-464B-9310-0ACE0613959D}" presName="node" presStyleLbl="node1" presStyleIdx="2" presStyleCnt="5" custScaleX="120879" custScaleY="120817" custRadScaleRad="89127" custRadScaleInc="-22924">
        <dgm:presLayoutVars>
          <dgm:bulletEnabled val="1"/>
        </dgm:presLayoutVars>
      </dgm:prSet>
      <dgm:spPr/>
    </dgm:pt>
    <dgm:pt modelId="{530C2966-8E6D-4BC6-8405-35439834B573}" type="pres">
      <dgm:prSet presAssocID="{61AB7EDB-7D8C-464B-9310-0ACE0613959D}" presName="spNode" presStyleCnt="0"/>
      <dgm:spPr/>
    </dgm:pt>
    <dgm:pt modelId="{CFA0757D-DB5B-4A47-B697-3ECF718DE32A}" type="pres">
      <dgm:prSet presAssocID="{377B9C68-E0BF-46A0-9B8F-B44339AECE67}" presName="sibTrans" presStyleLbl="sibTrans1D1" presStyleIdx="2" presStyleCnt="5"/>
      <dgm:spPr/>
    </dgm:pt>
    <dgm:pt modelId="{31C59B5E-7416-411E-935E-459F8D04685C}" type="pres">
      <dgm:prSet presAssocID="{C8465874-C929-4BEB-8526-F5E5F9554CA3}" presName="node" presStyleLbl="node1" presStyleIdx="3" presStyleCnt="5" custScaleX="117619" custScaleY="113618" custRadScaleRad="89308" custRadScaleInc="21498">
        <dgm:presLayoutVars>
          <dgm:bulletEnabled val="1"/>
        </dgm:presLayoutVars>
      </dgm:prSet>
      <dgm:spPr/>
    </dgm:pt>
    <dgm:pt modelId="{044448D0-F7DB-4385-A465-3A07B6B6A120}" type="pres">
      <dgm:prSet presAssocID="{C8465874-C929-4BEB-8526-F5E5F9554CA3}" presName="spNode" presStyleCnt="0"/>
      <dgm:spPr/>
    </dgm:pt>
    <dgm:pt modelId="{44E3E69F-F648-4F19-8EEC-5FAB1F163BE7}" type="pres">
      <dgm:prSet presAssocID="{FCD26350-1450-4473-9E8F-7E4E9C3B548C}" presName="sibTrans" presStyleLbl="sibTrans1D1" presStyleIdx="3" presStyleCnt="5"/>
      <dgm:spPr/>
    </dgm:pt>
    <dgm:pt modelId="{90F15D0B-AA70-46F8-956E-BC39018DF229}" type="pres">
      <dgm:prSet presAssocID="{AC132C19-BE07-4BD0-9FDA-F8485C26B1AB}" presName="node" presStyleLbl="node1" presStyleIdx="4" presStyleCnt="5" custScaleX="115096" custScaleY="127325">
        <dgm:presLayoutVars>
          <dgm:bulletEnabled val="1"/>
        </dgm:presLayoutVars>
      </dgm:prSet>
      <dgm:spPr/>
    </dgm:pt>
    <dgm:pt modelId="{A2CA7918-8BF3-4DFB-B4D7-0CF00E432A82}" type="pres">
      <dgm:prSet presAssocID="{AC132C19-BE07-4BD0-9FDA-F8485C26B1AB}" presName="spNode" presStyleCnt="0"/>
      <dgm:spPr/>
    </dgm:pt>
    <dgm:pt modelId="{D13E4887-CA0B-4EAE-97BC-456F3520E53C}" type="pres">
      <dgm:prSet presAssocID="{DAEEEC7F-DA1D-4413-B882-17D7D112161D}" presName="sibTrans" presStyleLbl="sibTrans1D1" presStyleIdx="4" presStyleCnt="5"/>
      <dgm:spPr/>
    </dgm:pt>
  </dgm:ptLst>
  <dgm:cxnLst>
    <dgm:cxn modelId="{63E8AB0B-C6A3-448E-8CD9-6A281391C789}" srcId="{01DEEE9A-B3EB-4E44-847E-E8A8D9BFD6A5}" destId="{AC132C19-BE07-4BD0-9FDA-F8485C26B1AB}" srcOrd="4" destOrd="0" parTransId="{F933ABD3-F459-4776-8EA5-C9ED412770D2}" sibTransId="{DAEEEC7F-DA1D-4413-B882-17D7D112161D}"/>
    <dgm:cxn modelId="{6DA0AB1F-59B7-4623-A94C-AC69D4D9AC98}" type="presOf" srcId="{377B9C68-E0BF-46A0-9B8F-B44339AECE67}" destId="{CFA0757D-DB5B-4A47-B697-3ECF718DE32A}" srcOrd="0" destOrd="0" presId="urn:microsoft.com/office/officeart/2005/8/layout/cycle6"/>
    <dgm:cxn modelId="{9B70562B-70FC-4ADC-96AD-CB7269D1FC7B}" type="presOf" srcId="{C8465874-C929-4BEB-8526-F5E5F9554CA3}" destId="{31C59B5E-7416-411E-935E-459F8D04685C}" srcOrd="0" destOrd="0" presId="urn:microsoft.com/office/officeart/2005/8/layout/cycle6"/>
    <dgm:cxn modelId="{EA3EB430-5CFC-4383-BE31-7BF08265DF4D}" type="presOf" srcId="{AC132C19-BE07-4BD0-9FDA-F8485C26B1AB}" destId="{90F15D0B-AA70-46F8-956E-BC39018DF229}" srcOrd="0" destOrd="0" presId="urn:microsoft.com/office/officeart/2005/8/layout/cycle6"/>
    <dgm:cxn modelId="{51256C3A-ADDD-4247-8298-18BE6339A5ED}" type="presOf" srcId="{DAEEEC7F-DA1D-4413-B882-17D7D112161D}" destId="{D13E4887-CA0B-4EAE-97BC-456F3520E53C}" srcOrd="0" destOrd="0" presId="urn:microsoft.com/office/officeart/2005/8/layout/cycle6"/>
    <dgm:cxn modelId="{F5D85D46-17C2-47A6-BBA0-FB0EAAEE6361}" srcId="{01DEEE9A-B3EB-4E44-847E-E8A8D9BFD6A5}" destId="{61AB7EDB-7D8C-464B-9310-0ACE0613959D}" srcOrd="2" destOrd="0" parTransId="{B2EBC7ED-A94F-496E-BB1A-9BD33A709530}" sibTransId="{377B9C68-E0BF-46A0-9B8F-B44339AECE67}"/>
    <dgm:cxn modelId="{5E236191-66DD-4ABD-99AB-3466D956C4F0}" type="presOf" srcId="{529A7A38-3DFC-4714-9FE5-C2A87CF15216}" destId="{D50D1CD0-47D3-4BDC-85CC-4AC04D5FC8FF}" srcOrd="0" destOrd="0" presId="urn:microsoft.com/office/officeart/2005/8/layout/cycle6"/>
    <dgm:cxn modelId="{058ADC92-CF1C-4991-8BD1-90D761FEDAAB}" type="presOf" srcId="{1A8F3839-D70E-4E9A-9D42-971B25CFB95F}" destId="{6FC632CE-DF6C-4EC9-B075-96B693EC2E24}" srcOrd="0" destOrd="0" presId="urn:microsoft.com/office/officeart/2005/8/layout/cycle6"/>
    <dgm:cxn modelId="{7E144698-D77B-4C65-AF03-3D6FBC3894A1}" type="presOf" srcId="{40E3F9E7-BC41-42C1-8D62-30143FB95BB0}" destId="{E6CC4744-165B-4A7E-9310-20840639D23B}" srcOrd="0" destOrd="0" presId="urn:microsoft.com/office/officeart/2005/8/layout/cycle6"/>
    <dgm:cxn modelId="{A833DDA1-DC84-43CE-9130-31BA9A7CC252}" type="presOf" srcId="{01DEEE9A-B3EB-4E44-847E-E8A8D9BFD6A5}" destId="{502C2FD6-D4A4-44EA-AA4A-11AC3210081A}" srcOrd="0" destOrd="0" presId="urn:microsoft.com/office/officeart/2005/8/layout/cycle6"/>
    <dgm:cxn modelId="{8278EDBF-F275-4FBB-B59F-F44269FA58AF}" type="presOf" srcId="{FCD26350-1450-4473-9E8F-7E4E9C3B548C}" destId="{44E3E69F-F648-4F19-8EEC-5FAB1F163BE7}" srcOrd="0" destOrd="0" presId="urn:microsoft.com/office/officeart/2005/8/layout/cycle6"/>
    <dgm:cxn modelId="{E60208C9-7DA6-4271-8B7C-30E0E2BCAD63}" type="presOf" srcId="{61AB7EDB-7D8C-464B-9310-0ACE0613959D}" destId="{0F45D61C-3D3F-4D35-83A0-E963B1367518}" srcOrd="0" destOrd="0" presId="urn:microsoft.com/office/officeart/2005/8/layout/cycle6"/>
    <dgm:cxn modelId="{26A2EBCF-AE20-47E6-A119-B51AE4F88CB1}" srcId="{01DEEE9A-B3EB-4E44-847E-E8A8D9BFD6A5}" destId="{C8465874-C929-4BEB-8526-F5E5F9554CA3}" srcOrd="3" destOrd="0" parTransId="{09C19F2D-DC71-429F-8837-6EBBFFACB804}" sibTransId="{FCD26350-1450-4473-9E8F-7E4E9C3B548C}"/>
    <dgm:cxn modelId="{5E346FF1-11BA-4AD6-90C9-5B4A54DE7B4A}" type="presOf" srcId="{DFACDC04-56F1-43CD-B8CE-F0C08194C34D}" destId="{3137FE66-0A36-4F71-B142-DB5C795F872C}" srcOrd="0" destOrd="0" presId="urn:microsoft.com/office/officeart/2005/8/layout/cycle6"/>
    <dgm:cxn modelId="{29C5F1F5-C771-4DB7-BDED-4667F4C03C06}" srcId="{01DEEE9A-B3EB-4E44-847E-E8A8D9BFD6A5}" destId="{529A7A38-3DFC-4714-9FE5-C2A87CF15216}" srcOrd="0" destOrd="0" parTransId="{9598B007-04C0-45AC-A7B0-8842C1CD6F8E}" sibTransId="{1A8F3839-D70E-4E9A-9D42-971B25CFB95F}"/>
    <dgm:cxn modelId="{317B83FC-4E8D-4F37-9366-477A8A8D5C4D}" srcId="{01DEEE9A-B3EB-4E44-847E-E8A8D9BFD6A5}" destId="{DFACDC04-56F1-43CD-B8CE-F0C08194C34D}" srcOrd="1" destOrd="0" parTransId="{377E90A5-D4BF-4E2C-AE0F-9F9334840EE9}" sibTransId="{40E3F9E7-BC41-42C1-8D62-30143FB95BB0}"/>
    <dgm:cxn modelId="{A258A11E-7B99-479C-96E3-150CD2E13A2B}" type="presParOf" srcId="{502C2FD6-D4A4-44EA-AA4A-11AC3210081A}" destId="{D50D1CD0-47D3-4BDC-85CC-4AC04D5FC8FF}" srcOrd="0" destOrd="0" presId="urn:microsoft.com/office/officeart/2005/8/layout/cycle6"/>
    <dgm:cxn modelId="{4E015723-8137-4B23-8155-497C827D3154}" type="presParOf" srcId="{502C2FD6-D4A4-44EA-AA4A-11AC3210081A}" destId="{7F564F48-A15A-44A6-B5C2-A3223D843F58}" srcOrd="1" destOrd="0" presId="urn:microsoft.com/office/officeart/2005/8/layout/cycle6"/>
    <dgm:cxn modelId="{B7229A78-2178-4A0F-ACA6-16C1424C314B}" type="presParOf" srcId="{502C2FD6-D4A4-44EA-AA4A-11AC3210081A}" destId="{6FC632CE-DF6C-4EC9-B075-96B693EC2E24}" srcOrd="2" destOrd="0" presId="urn:microsoft.com/office/officeart/2005/8/layout/cycle6"/>
    <dgm:cxn modelId="{11CCA0EE-2B00-434F-A46C-D087713F4B39}" type="presParOf" srcId="{502C2FD6-D4A4-44EA-AA4A-11AC3210081A}" destId="{3137FE66-0A36-4F71-B142-DB5C795F872C}" srcOrd="3" destOrd="0" presId="urn:microsoft.com/office/officeart/2005/8/layout/cycle6"/>
    <dgm:cxn modelId="{60846E22-8E13-401E-9FF5-DE57AA31C1D6}" type="presParOf" srcId="{502C2FD6-D4A4-44EA-AA4A-11AC3210081A}" destId="{2BB44FE3-F194-4C47-9FCC-18F0E1FE3077}" srcOrd="4" destOrd="0" presId="urn:microsoft.com/office/officeart/2005/8/layout/cycle6"/>
    <dgm:cxn modelId="{AA880BE4-B2E2-47B5-BDD1-E98E7F76849D}" type="presParOf" srcId="{502C2FD6-D4A4-44EA-AA4A-11AC3210081A}" destId="{E6CC4744-165B-4A7E-9310-20840639D23B}" srcOrd="5" destOrd="0" presId="urn:microsoft.com/office/officeart/2005/8/layout/cycle6"/>
    <dgm:cxn modelId="{E1CF4036-4C0F-4D1D-8A92-31E027048B42}" type="presParOf" srcId="{502C2FD6-D4A4-44EA-AA4A-11AC3210081A}" destId="{0F45D61C-3D3F-4D35-83A0-E963B1367518}" srcOrd="6" destOrd="0" presId="urn:microsoft.com/office/officeart/2005/8/layout/cycle6"/>
    <dgm:cxn modelId="{3E8C7B2C-1317-4BBF-B800-8F83B75CC5EA}" type="presParOf" srcId="{502C2FD6-D4A4-44EA-AA4A-11AC3210081A}" destId="{530C2966-8E6D-4BC6-8405-35439834B573}" srcOrd="7" destOrd="0" presId="urn:microsoft.com/office/officeart/2005/8/layout/cycle6"/>
    <dgm:cxn modelId="{ECBF5874-3926-43AA-B9FC-71ADB41A2852}" type="presParOf" srcId="{502C2FD6-D4A4-44EA-AA4A-11AC3210081A}" destId="{CFA0757D-DB5B-4A47-B697-3ECF718DE32A}" srcOrd="8" destOrd="0" presId="urn:microsoft.com/office/officeart/2005/8/layout/cycle6"/>
    <dgm:cxn modelId="{9753AC81-CB23-494F-AF69-0669BB9A7E20}" type="presParOf" srcId="{502C2FD6-D4A4-44EA-AA4A-11AC3210081A}" destId="{31C59B5E-7416-411E-935E-459F8D04685C}" srcOrd="9" destOrd="0" presId="urn:microsoft.com/office/officeart/2005/8/layout/cycle6"/>
    <dgm:cxn modelId="{EE9C7EF5-26F5-4CEE-A792-A46CBFF21219}" type="presParOf" srcId="{502C2FD6-D4A4-44EA-AA4A-11AC3210081A}" destId="{044448D0-F7DB-4385-A465-3A07B6B6A120}" srcOrd="10" destOrd="0" presId="urn:microsoft.com/office/officeart/2005/8/layout/cycle6"/>
    <dgm:cxn modelId="{4F7E2857-BCC9-4975-9B2D-9D63B4059EC4}" type="presParOf" srcId="{502C2FD6-D4A4-44EA-AA4A-11AC3210081A}" destId="{44E3E69F-F648-4F19-8EEC-5FAB1F163BE7}" srcOrd="11" destOrd="0" presId="urn:microsoft.com/office/officeart/2005/8/layout/cycle6"/>
    <dgm:cxn modelId="{3B36D2E8-80F7-4B35-A8C1-A06D44D37F48}" type="presParOf" srcId="{502C2FD6-D4A4-44EA-AA4A-11AC3210081A}" destId="{90F15D0B-AA70-46F8-956E-BC39018DF229}" srcOrd="12" destOrd="0" presId="urn:microsoft.com/office/officeart/2005/8/layout/cycle6"/>
    <dgm:cxn modelId="{756FF088-2E13-4A89-BC43-A89AA1DE4623}" type="presParOf" srcId="{502C2FD6-D4A4-44EA-AA4A-11AC3210081A}" destId="{A2CA7918-8BF3-4DFB-B4D7-0CF00E432A82}" srcOrd="13" destOrd="0" presId="urn:microsoft.com/office/officeart/2005/8/layout/cycle6"/>
    <dgm:cxn modelId="{B5AE8FF1-5458-4777-B025-7A760ED223D6}" type="presParOf" srcId="{502C2FD6-D4A4-44EA-AA4A-11AC3210081A}" destId="{D13E4887-CA0B-4EAE-97BC-456F3520E53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D1CD0-47D3-4BDC-85CC-4AC04D5FC8FF}">
      <dsp:nvSpPr>
        <dsp:cNvPr id="0" name=""/>
        <dsp:cNvSpPr/>
      </dsp:nvSpPr>
      <dsp:spPr>
        <a:xfrm>
          <a:off x="3704348" y="-51984"/>
          <a:ext cx="2302820" cy="1247783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Aptos" panose="020B0004020202020204" pitchFamily="34" charset="0"/>
            </a:rPr>
            <a:t>37 lat istnienia</a:t>
          </a:r>
        </a:p>
      </dsp:txBody>
      <dsp:txXfrm>
        <a:off x="3765260" y="8928"/>
        <a:ext cx="2180996" cy="1125959"/>
      </dsp:txXfrm>
    </dsp:sp>
    <dsp:sp modelId="{6FC632CE-DF6C-4EC9-B075-96B693EC2E24}">
      <dsp:nvSpPr>
        <dsp:cNvPr id="0" name=""/>
        <dsp:cNvSpPr/>
      </dsp:nvSpPr>
      <dsp:spPr>
        <a:xfrm>
          <a:off x="2625045" y="571906"/>
          <a:ext cx="4461426" cy="4461426"/>
        </a:xfrm>
        <a:custGeom>
          <a:avLst/>
          <a:gdLst/>
          <a:ahLst/>
          <a:cxnLst/>
          <a:rect l="0" t="0" r="0" b="0"/>
          <a:pathLst>
            <a:path>
              <a:moveTo>
                <a:pt x="3389187" y="324403"/>
              </a:moveTo>
              <a:arcTo wR="2230713" hR="2230713" stAng="18077236" swAng="1254420"/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7FE66-0A36-4F71-B142-DB5C795F872C}">
      <dsp:nvSpPr>
        <dsp:cNvPr id="0" name=""/>
        <dsp:cNvSpPr/>
      </dsp:nvSpPr>
      <dsp:spPr>
        <a:xfrm>
          <a:off x="5968909" y="1441756"/>
          <a:ext cx="2016767" cy="134306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76561"/>
                <a:satOff val="-1098"/>
                <a:lumOff val="6404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Aptos" panose="020B0004020202020204" pitchFamily="34" charset="0"/>
            </a:rPr>
            <a:t>290 członków zwyczajnych</a:t>
          </a:r>
        </a:p>
      </dsp:txBody>
      <dsp:txXfrm>
        <a:off x="6034472" y="1507319"/>
        <a:ext cx="1885641" cy="1211943"/>
      </dsp:txXfrm>
    </dsp:sp>
    <dsp:sp modelId="{E6CC4744-165B-4A7E-9310-20840639D23B}">
      <dsp:nvSpPr>
        <dsp:cNvPr id="0" name=""/>
        <dsp:cNvSpPr/>
      </dsp:nvSpPr>
      <dsp:spPr>
        <a:xfrm>
          <a:off x="2696532" y="-6360"/>
          <a:ext cx="4461426" cy="4461426"/>
        </a:xfrm>
        <a:custGeom>
          <a:avLst/>
          <a:gdLst/>
          <a:ahLst/>
          <a:cxnLst/>
          <a:rect l="0" t="0" r="0" b="0"/>
          <a:pathLst>
            <a:path>
              <a:moveTo>
                <a:pt x="4387508" y="2800201"/>
              </a:moveTo>
              <a:arcTo wR="2230713" hR="2230713" stAng="887462" swAng="1418032"/>
            </a:path>
          </a:pathLst>
        </a:custGeom>
        <a:noFill/>
        <a:ln w="9525" cap="flat" cmpd="sng" algn="ctr">
          <a:solidFill>
            <a:schemeClr val="accent1">
              <a:shade val="90000"/>
              <a:hueOff val="76575"/>
              <a:satOff val="-1064"/>
              <a:lumOff val="57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45D61C-3D3F-4D35-83A0-E963B1367518}">
      <dsp:nvSpPr>
        <dsp:cNvPr id="0" name=""/>
        <dsp:cNvSpPr/>
      </dsp:nvSpPr>
      <dsp:spPr>
        <a:xfrm>
          <a:off x="5136324" y="3618003"/>
          <a:ext cx="2073758" cy="134725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53123"/>
                <a:satOff val="-2196"/>
                <a:lumOff val="12807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Aptos" panose="020B0004020202020204" pitchFamily="34" charset="0"/>
            </a:rPr>
            <a:t>7 członków honorowych</a:t>
          </a:r>
        </a:p>
      </dsp:txBody>
      <dsp:txXfrm>
        <a:off x="5202091" y="3683770"/>
        <a:ext cx="1942224" cy="1215717"/>
      </dsp:txXfrm>
    </dsp:sp>
    <dsp:sp modelId="{CFA0757D-DB5B-4A47-B697-3ECF718DE32A}">
      <dsp:nvSpPr>
        <dsp:cNvPr id="0" name=""/>
        <dsp:cNvSpPr/>
      </dsp:nvSpPr>
      <dsp:spPr>
        <a:xfrm>
          <a:off x="2610896" y="329019"/>
          <a:ext cx="4461426" cy="4461426"/>
        </a:xfrm>
        <a:custGeom>
          <a:avLst/>
          <a:gdLst/>
          <a:ahLst/>
          <a:cxnLst/>
          <a:rect l="0" t="0" r="0" b="0"/>
          <a:pathLst>
            <a:path>
              <a:moveTo>
                <a:pt x="2519650" y="4442634"/>
              </a:moveTo>
              <a:arcTo wR="2230713" hR="2230713" stAng="4953465" swAng="882819"/>
            </a:path>
          </a:pathLst>
        </a:custGeom>
        <a:noFill/>
        <a:ln w="9525" cap="flat" cmpd="sng" algn="ctr">
          <a:solidFill>
            <a:schemeClr val="accent1">
              <a:shade val="90000"/>
              <a:hueOff val="153151"/>
              <a:satOff val="-2127"/>
              <a:lumOff val="114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59B5E-7416-411E-935E-459F8D04685C}">
      <dsp:nvSpPr>
        <dsp:cNvPr id="0" name=""/>
        <dsp:cNvSpPr/>
      </dsp:nvSpPr>
      <dsp:spPr>
        <a:xfrm>
          <a:off x="2535657" y="3669024"/>
          <a:ext cx="2017831" cy="126697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229684"/>
                <a:satOff val="-3294"/>
                <a:lumOff val="19211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Aptos" panose="020B0004020202020204" pitchFamily="34" charset="0"/>
            </a:rPr>
            <a:t>1 partner strategiczny</a:t>
          </a:r>
        </a:p>
      </dsp:txBody>
      <dsp:txXfrm>
        <a:off x="2597506" y="3730873"/>
        <a:ext cx="1894133" cy="1143276"/>
      </dsp:txXfrm>
    </dsp:sp>
    <dsp:sp modelId="{44E3E69F-F648-4F19-8EEC-5FAB1F163BE7}">
      <dsp:nvSpPr>
        <dsp:cNvPr id="0" name=""/>
        <dsp:cNvSpPr/>
      </dsp:nvSpPr>
      <dsp:spPr>
        <a:xfrm>
          <a:off x="2549262" y="15633"/>
          <a:ext cx="4461426" cy="4461426"/>
        </a:xfrm>
        <a:custGeom>
          <a:avLst/>
          <a:gdLst/>
          <a:ahLst/>
          <a:cxnLst/>
          <a:rect l="0" t="0" r="0" b="0"/>
          <a:pathLst>
            <a:path>
              <a:moveTo>
                <a:pt x="506498" y="3646046"/>
              </a:moveTo>
              <a:arcTo wR="2230713" hR="2230713" stAng="8437135" swAng="1448985"/>
            </a:path>
          </a:pathLst>
        </a:custGeom>
        <a:noFill/>
        <a:ln w="9525" cap="flat" cmpd="sng" algn="ctr">
          <a:solidFill>
            <a:schemeClr val="accent1">
              <a:shade val="90000"/>
              <a:hueOff val="229726"/>
              <a:satOff val="-3191"/>
              <a:lumOff val="172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15D0B-AA70-46F8-956E-BC39018DF229}">
      <dsp:nvSpPr>
        <dsp:cNvPr id="0" name=""/>
        <dsp:cNvSpPr/>
      </dsp:nvSpPr>
      <dsp:spPr>
        <a:xfrm>
          <a:off x="1746950" y="1403379"/>
          <a:ext cx="1974547" cy="1419823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06246"/>
                <a:satOff val="-4392"/>
                <a:lumOff val="25615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Aptos" panose="020B0004020202020204" pitchFamily="34" charset="0"/>
            </a:rPr>
            <a:t>4 członków wspierających</a:t>
          </a:r>
        </a:p>
      </dsp:txBody>
      <dsp:txXfrm>
        <a:off x="1816260" y="1472689"/>
        <a:ext cx="1835927" cy="1281203"/>
      </dsp:txXfrm>
    </dsp:sp>
    <dsp:sp modelId="{D13E4887-CA0B-4EAE-97BC-456F3520E53C}">
      <dsp:nvSpPr>
        <dsp:cNvPr id="0" name=""/>
        <dsp:cNvSpPr/>
      </dsp:nvSpPr>
      <dsp:spPr>
        <a:xfrm>
          <a:off x="2625045" y="571906"/>
          <a:ext cx="4461426" cy="4461426"/>
        </a:xfrm>
        <a:custGeom>
          <a:avLst/>
          <a:gdLst/>
          <a:ahLst/>
          <a:cxnLst/>
          <a:rect l="0" t="0" r="0" b="0"/>
          <a:pathLst>
            <a:path>
              <a:moveTo>
                <a:pt x="498302" y="825425"/>
              </a:moveTo>
              <a:arcTo wR="2230713" hR="2230713" stAng="13142885" swAng="1180619"/>
            </a:path>
          </a:pathLst>
        </a:custGeom>
        <a:noFill/>
        <a:ln w="9525" cap="flat" cmpd="sng" algn="ctr">
          <a:solidFill>
            <a:schemeClr val="accent1">
              <a:shade val="90000"/>
              <a:hueOff val="306302"/>
              <a:satOff val="-4255"/>
              <a:lumOff val="229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5511F2EE-8F63-4BAC-A27D-A62614DCDA8A}" type="datetimeFigureOut">
              <a:rPr lang="pl-PL" smtClean="0"/>
              <a:pPr/>
              <a:t>11.02.2026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4F36202A-0E75-4550-9003-3F65F61E5FE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3883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7B3CBA11-ADB5-4DA2-9B40-9B76F5E655BF}" type="datetimeFigureOut">
              <a:rPr lang="pl-PL" smtClean="0"/>
              <a:pPr/>
              <a:t>11.02.2026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14" tIns="45807" rIns="91614" bIns="45807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614" tIns="45807" rIns="91614" bIns="45807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C2FC6448-6ADC-4895-8429-708D7DC9A5C9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71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71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84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76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68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982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0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20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291" algn="l" defTabSz="91358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50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8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1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6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5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1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3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5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43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43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5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7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9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51" indent="0">
              <a:buNone/>
              <a:defRPr sz="3700"/>
            </a:lvl2pPr>
            <a:lvl3pPr marL="1218540" indent="0">
              <a:buNone/>
              <a:defRPr sz="3200"/>
            </a:lvl3pPr>
            <a:lvl4pPr marL="1827802" indent="0">
              <a:buNone/>
              <a:defRPr sz="2700"/>
            </a:lvl4pPr>
            <a:lvl5pPr marL="2437078" indent="0">
              <a:buNone/>
              <a:defRPr sz="2700"/>
            </a:lvl5pPr>
            <a:lvl6pPr marL="3046328" indent="0">
              <a:buNone/>
              <a:defRPr sz="2700"/>
            </a:lvl6pPr>
            <a:lvl7pPr marL="3655579" indent="0">
              <a:buNone/>
              <a:defRPr sz="2700"/>
            </a:lvl7pPr>
            <a:lvl8pPr marL="4264853" indent="0">
              <a:buNone/>
              <a:defRPr sz="2700"/>
            </a:lvl8pPr>
            <a:lvl9pPr marL="4874117" indent="0">
              <a:buNone/>
              <a:defRPr sz="27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41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2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1B6A2C2E-0988-425E-9BE9-AC66321153F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1218540"/>
              <a:t>11.02.2026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C26FF9BD-75E8-4D38-BEBE-6667C4A0A2FE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1218540"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3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12185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39" indent="-456939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70" indent="-380794" algn="l" defTabSz="1218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65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27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02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52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29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492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55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1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4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2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7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2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79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53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17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iuro@trmew.p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Ewa.malicka@trmew.p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energetyka-wodna.pl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082068" y="5750067"/>
            <a:ext cx="339070" cy="615491"/>
          </a:xfrm>
          <a:prstGeom prst="rect">
            <a:avLst/>
          </a:prstGeom>
          <a:noFill/>
        </p:spPr>
        <p:txBody>
          <a:bodyPr wrap="none" lIns="121858" tIns="60929" rIns="121858" bIns="60929" rtlCol="0">
            <a:spAutoFit/>
          </a:bodyPr>
          <a:lstStyle/>
          <a:p>
            <a:pPr algn="ctr" defTabSz="1218510"/>
            <a:r>
              <a:rPr lang="pl-PL" sz="3200" b="1" dirty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70924D5-F042-BFF7-F150-B52DF14AB453}"/>
              </a:ext>
            </a:extLst>
          </p:cNvPr>
          <p:cNvSpPr txBox="1"/>
          <p:nvPr/>
        </p:nvSpPr>
        <p:spPr>
          <a:xfrm>
            <a:off x="5930497" y="5546768"/>
            <a:ext cx="6032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rgbClr val="2A4D9D"/>
                </a:solidFill>
              </a:rPr>
              <a:t>Energia z wody dla spółdzielni energetycznych</a:t>
            </a:r>
          </a:p>
          <a:p>
            <a:pPr algn="r"/>
            <a:r>
              <a:rPr lang="pl-PL" sz="2400" b="1" dirty="0">
                <a:solidFill>
                  <a:srgbClr val="2A4D9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Spotkanie OFSE 12.02.2026</a:t>
            </a:r>
            <a:endParaRPr lang="it-IT" sz="2400" b="1" dirty="0">
              <a:solidFill>
                <a:srgbClr val="2A4D9D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"/>
    </mc:Choice>
    <mc:Fallback xmlns="">
      <p:transition spd="slow" advTm="36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9C7F290-D0C3-CF91-F05F-E42E382A5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240190"/>
              </p:ext>
            </p:extLst>
          </p:nvPr>
        </p:nvGraphicFramePr>
        <p:xfrm>
          <a:off x="212968" y="1322150"/>
          <a:ext cx="7218963" cy="4797903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3609482">
                  <a:extLst>
                    <a:ext uri="{9D8B030D-6E8A-4147-A177-3AD203B41FA5}">
                      <a16:colId xmlns:a16="http://schemas.microsoft.com/office/drawing/2014/main" val="968316439"/>
                    </a:ext>
                  </a:extLst>
                </a:gridCol>
                <a:gridCol w="1242726">
                  <a:extLst>
                    <a:ext uri="{9D8B030D-6E8A-4147-A177-3AD203B41FA5}">
                      <a16:colId xmlns:a16="http://schemas.microsoft.com/office/drawing/2014/main" val="3187684160"/>
                    </a:ext>
                  </a:extLst>
                </a:gridCol>
                <a:gridCol w="1241929">
                  <a:extLst>
                    <a:ext uri="{9D8B030D-6E8A-4147-A177-3AD203B41FA5}">
                      <a16:colId xmlns:a16="http://schemas.microsoft.com/office/drawing/2014/main" val="994835995"/>
                    </a:ext>
                  </a:extLst>
                </a:gridCol>
                <a:gridCol w="1124826">
                  <a:extLst>
                    <a:ext uri="{9D8B030D-6E8A-4147-A177-3AD203B41FA5}">
                      <a16:colId xmlns:a16="http://schemas.microsoft.com/office/drawing/2014/main" val="3868332982"/>
                    </a:ext>
                  </a:extLst>
                </a:gridCol>
              </a:tblGrid>
              <a:tr h="147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0" kern="100" dirty="0">
                          <a:effectLst/>
                          <a:latin typeface="Aptos" panose="020B0004020202020204" pitchFamily="34" charset="0"/>
                        </a:rPr>
                        <a:t>nazwa szkolenia / grupa docelowa / długość kursu</a:t>
                      </a:r>
                      <a:endParaRPr lang="pl-PL" sz="1200" b="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effectLst/>
                          <a:latin typeface="Aptos" panose="020B0004020202020204" pitchFamily="34" charset="0"/>
                        </a:rPr>
                        <a:t>uczniowie </a:t>
                      </a:r>
                      <a:br>
                        <a:rPr lang="pl-PL" sz="1400" kern="100" dirty="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pl-PL" sz="1400" kern="100" dirty="0">
                          <a:effectLst/>
                          <a:latin typeface="Aptos" panose="020B0004020202020204" pitchFamily="34" charset="0"/>
                        </a:rPr>
                        <a:t>i studenci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effectLst/>
                          <a:latin typeface="Aptos" panose="020B0004020202020204" pitchFamily="34" charset="0"/>
                        </a:rPr>
                        <a:t>(16-24 lat)</a:t>
                      </a:r>
                      <a:endParaRPr lang="pl-PL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effectLst/>
                          <a:latin typeface="Aptos" panose="020B0004020202020204" pitchFamily="34" charset="0"/>
                        </a:rPr>
                        <a:t>osoby dorosłe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effectLst/>
                          <a:latin typeface="Aptos" panose="020B0004020202020204" pitchFamily="34" charset="0"/>
                        </a:rPr>
                        <a:t> (25-64 lat)</a:t>
                      </a:r>
                      <a:endParaRPr lang="pl-PL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effectLst/>
                          <a:latin typeface="Aptos" panose="020B0004020202020204" pitchFamily="34" charset="0"/>
                        </a:rPr>
                        <a:t>nauczyciele</a:t>
                      </a:r>
                      <a:endParaRPr lang="pl-PL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753757"/>
                  </a:ext>
                </a:extLst>
              </a:tr>
              <a:tr h="554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Energetyka wodna – podstawy technologii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20h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34h</a:t>
                      </a:r>
                      <a:endParaRPr lang="pl-PL" sz="1400" kern="10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24h / 40h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391733"/>
                  </a:ext>
                </a:extLst>
              </a:tr>
              <a:tr h="554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Elektroenergetyka i automatyka </a:t>
                      </a:r>
                      <a:b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w elektrowniach wodnych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20h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34h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752193"/>
                  </a:ext>
                </a:extLst>
              </a:tr>
              <a:tr h="554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Obsługa urządzeń hydroenergetycznych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34h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48615"/>
                  </a:ext>
                </a:extLst>
              </a:tr>
              <a:tr h="554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Lokalizacje i koncepcje małych elektrowni wodnych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34h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458424"/>
                  </a:ext>
                </a:extLst>
              </a:tr>
              <a:tr h="554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Małe elektrownie wodne – kurs dla inwestora</a:t>
                      </a:r>
                      <a:endParaRPr lang="pl-PL" sz="1400" kern="10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34h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610631"/>
                  </a:ext>
                </a:extLst>
              </a:tr>
              <a:tr h="554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Modernizacja i </a:t>
                      </a:r>
                      <a:r>
                        <a:rPr lang="pl-PL" sz="1400" kern="100" dirty="0" err="1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repowering</a:t>
                      </a: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 elektrowni wodnej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34h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kern="100" dirty="0">
                          <a:solidFill>
                            <a:srgbClr val="2E458F"/>
                          </a:solidFill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pl-PL" sz="1400" kern="100" dirty="0">
                        <a:solidFill>
                          <a:srgbClr val="2E458F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753077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FF7E597A-7834-1A2B-63BF-57AEEA4F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946" y="0"/>
            <a:ext cx="2756054" cy="8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46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B731B-91A3-2970-76A3-AED9124D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64433D1-B0D3-16A2-CF86-C246F9C83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946" y="0"/>
            <a:ext cx="2756054" cy="807396"/>
          </a:xfrm>
          <a:prstGeom prst="rect">
            <a:avLst/>
          </a:prstGeom>
        </p:spPr>
      </p:pic>
      <p:pic>
        <p:nvPicPr>
          <p:cNvPr id="9" name="Obraz 8" descr="Obraz zawierający tekst, zrzut ekranu, Czcionka, dokument&#10;&#10;Zawartość wygenerowana przez AI może być niepoprawna.">
            <a:extLst>
              <a:ext uri="{FF2B5EF4-FFF2-40B4-BE49-F238E27FC236}">
                <a16:creationId xmlns:a16="http://schemas.microsoft.com/office/drawing/2014/main" id="{878FE750-F898-B87C-B8C7-F54A65383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317" y="1084123"/>
            <a:ext cx="4294983" cy="44323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Obraz 10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6C1780DB-9FDB-5A2E-A5D6-095E009A7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269" y="5516424"/>
            <a:ext cx="4294031" cy="13127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72503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4B3B9-563C-A630-48DE-5E41A720A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9FC4A61-496F-6C26-F9A1-C27EBFBD5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25" y="5177790"/>
            <a:ext cx="3570435" cy="104597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006C469-F475-3798-9395-5F56D7FAFF79}"/>
              </a:ext>
            </a:extLst>
          </p:cNvPr>
          <p:cNvSpPr txBox="1"/>
          <p:nvPr/>
        </p:nvSpPr>
        <p:spPr>
          <a:xfrm>
            <a:off x="732006" y="1475924"/>
            <a:ext cx="6080274" cy="3152786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kern="100" dirty="0">
                <a:solidFill>
                  <a:srgbClr val="2E458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Informacje na temat szkoleń można uzyskać w biurze TRMEW: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pl-PL" sz="2400" kern="100" dirty="0">
                <a:solidFill>
                  <a:srgbClr val="2E458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u="sng" kern="100" dirty="0">
                <a:solidFill>
                  <a:srgbClr val="2E458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biuro@trmew.pl</a:t>
            </a:r>
            <a:r>
              <a:rPr lang="pl-PL" sz="2400" kern="100" dirty="0">
                <a:solidFill>
                  <a:srgbClr val="2E458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400" kern="100" dirty="0">
                <a:solidFill>
                  <a:srgbClr val="2E458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kern="100" dirty="0">
                <a:solidFill>
                  <a:srgbClr val="2E458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tel. </a:t>
            </a:r>
            <a:r>
              <a:rPr lang="pl-PL" sz="2400" dirty="0">
                <a:solidFill>
                  <a:srgbClr val="2E458F"/>
                </a:solidFill>
                <a:latin typeface="Aptos" panose="020B0004020202020204" pitchFamily="34" charset="0"/>
              </a:rPr>
              <a:t>+48 56 464 96 44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solidFill>
                <a:srgbClr val="2E458F"/>
              </a:solidFill>
              <a:latin typeface="Aptos" panose="020B00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b="1" kern="100" dirty="0">
                <a:solidFill>
                  <a:srgbClr val="2E458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www.bcuenergetykawodna.pl</a:t>
            </a:r>
            <a:endParaRPr lang="pl-PL" sz="2000" b="1" kern="100" dirty="0">
              <a:solidFill>
                <a:srgbClr val="2E458F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2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F11A-58E2-6FFA-CC51-F4890CFE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FBDA3-7D31-3BD8-EED8-7C4237153F58}"/>
              </a:ext>
            </a:extLst>
          </p:cNvPr>
          <p:cNvSpPr txBox="1"/>
          <p:nvPr/>
        </p:nvSpPr>
        <p:spPr>
          <a:xfrm>
            <a:off x="8660534" y="4389107"/>
            <a:ext cx="32921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Towarzystwo Rozwoju </a:t>
            </a:r>
          </a:p>
          <a:p>
            <a:r>
              <a:rPr lang="pl-PL" sz="1600" b="1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Małych Elektrowni Wodnych</a:t>
            </a:r>
          </a:p>
          <a:p>
            <a:r>
              <a:rPr lang="pl-PL" sz="1600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ul. Królowej Jadwigi 1</a:t>
            </a:r>
            <a:br>
              <a:rPr lang="pl-PL" sz="1600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86-300 Grudziądz</a:t>
            </a:r>
          </a:p>
          <a:p>
            <a:br>
              <a:rPr lang="it-IT" sz="1600" b="1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1600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telefon: +48 56 46 49 644 </a:t>
            </a:r>
            <a:br>
              <a:rPr lang="it-IT" sz="1600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1600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 </a:t>
            </a:r>
            <a:r>
              <a:rPr lang="it-IT" sz="1600" dirty="0" err="1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biuro@trmew.pl</a:t>
            </a:r>
            <a:endParaRPr lang="pl-PL" sz="1600" dirty="0">
              <a:solidFill>
                <a:srgbClr val="0070C0"/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1600" b="1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www.trmew.pl</a:t>
            </a:r>
            <a:r>
              <a:rPr lang="it-IT" sz="1600" b="1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C485CAA-9B55-DC02-AF5E-9ABBDA2906B8}"/>
              </a:ext>
            </a:extLst>
          </p:cNvPr>
          <p:cNvSpPr/>
          <p:nvPr/>
        </p:nvSpPr>
        <p:spPr>
          <a:xfrm>
            <a:off x="239349" y="644691"/>
            <a:ext cx="1161729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733" b="1" dirty="0">
                <a:latin typeface="Aptos" panose="020B0004020202020204" pitchFamily="34" charset="0"/>
              </a:rPr>
              <a:t>Dziękuję za uwagę!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33E51E0-550A-6F51-0633-F56FA4A45D37}"/>
              </a:ext>
            </a:extLst>
          </p:cNvPr>
          <p:cNvSpPr/>
          <p:nvPr/>
        </p:nvSpPr>
        <p:spPr>
          <a:xfrm>
            <a:off x="239349" y="1892830"/>
            <a:ext cx="1145302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733" b="1" dirty="0">
                <a:latin typeface="Aptos" panose="020B0004020202020204" pitchFamily="34" charset="0"/>
              </a:rPr>
              <a:t> </a:t>
            </a:r>
          </a:p>
          <a:p>
            <a:pPr algn="ctr"/>
            <a:endParaRPr lang="pl-PL" sz="3733" b="1" dirty="0">
              <a:latin typeface="Aptos" panose="020B00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6583DF8-DA62-580F-FE42-0549AA40FAE7}"/>
              </a:ext>
            </a:extLst>
          </p:cNvPr>
          <p:cNvSpPr txBox="1"/>
          <p:nvPr/>
        </p:nvSpPr>
        <p:spPr>
          <a:xfrm>
            <a:off x="3709164" y="2809808"/>
            <a:ext cx="45133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ptos" panose="020B0004020202020204" pitchFamily="34" charset="0"/>
              </a:rPr>
              <a:t>Ewa Malicka</a:t>
            </a:r>
          </a:p>
          <a:p>
            <a:r>
              <a:rPr lang="pl-PL" sz="2800" dirty="0">
                <a:latin typeface="Aptos" panose="020B0004020202020204" pitchFamily="34" charset="0"/>
                <a:hlinkClick r:id="rId2"/>
              </a:rPr>
              <a:t>ewa.malicka@trmew.pl</a:t>
            </a:r>
            <a:endParaRPr lang="pl-PL" sz="2800" dirty="0">
              <a:latin typeface="Aptos" panose="020B0004020202020204" pitchFamily="34" charset="0"/>
            </a:endParaRPr>
          </a:p>
          <a:p>
            <a:r>
              <a:rPr lang="pl-PL" sz="2800" dirty="0">
                <a:latin typeface="Aptos" panose="020B0004020202020204" pitchFamily="34" charset="0"/>
              </a:rPr>
              <a:t>tel. 664 027 601</a:t>
            </a:r>
          </a:p>
        </p:txBody>
      </p:sp>
      <p:pic>
        <p:nvPicPr>
          <p:cNvPr id="6" name="Obraz 5" descr="Obraz zawierający zewnętrzne, budynek, droga, dom&#10;&#10;Opis wygenerowany automatycznie">
            <a:extLst>
              <a:ext uri="{FF2B5EF4-FFF2-40B4-BE49-F238E27FC236}">
                <a16:creationId xmlns:a16="http://schemas.microsoft.com/office/drawing/2014/main" id="{53E706EC-9513-770C-9FFF-6ACC8D54A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074" y="2809808"/>
            <a:ext cx="2468401" cy="1238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45858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04670" y="6324415"/>
            <a:ext cx="1582659" cy="369227"/>
          </a:xfrm>
          <a:prstGeom prst="rect">
            <a:avLst/>
          </a:prstGeom>
          <a:noFill/>
        </p:spPr>
        <p:txBody>
          <a:bodyPr wrap="none" lIns="121816" tIns="60908" rIns="121816" bIns="60908" rtlCol="0">
            <a:spAutoFit/>
          </a:bodyPr>
          <a:lstStyle/>
          <a:p>
            <a:pPr defTabSz="456675"/>
            <a:r>
              <a:rPr lang="pl-PL" sz="1600" b="1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www.trmew.pl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A2CE76A-5A29-4CAB-AF78-BBBC9245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169" y="433557"/>
            <a:ext cx="3445060" cy="156941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1B8BF78-C551-5B4C-83B1-C7EDB96A42CB}"/>
              </a:ext>
            </a:extLst>
          </p:cNvPr>
          <p:cNvSpPr/>
          <p:nvPr/>
        </p:nvSpPr>
        <p:spPr>
          <a:xfrm>
            <a:off x="1882066" y="2379216"/>
            <a:ext cx="8495930" cy="3077671"/>
          </a:xfrm>
          <a:prstGeom prst="rect">
            <a:avLst/>
          </a:prstGeom>
        </p:spPr>
        <p:txBody>
          <a:bodyPr wrap="square" lIns="121826" tIns="60913" rIns="121826" bIns="60913">
            <a:spAutoFit/>
          </a:bodyPr>
          <a:lstStyle/>
          <a:p>
            <a:pPr algn="just"/>
            <a:r>
              <a:rPr lang="pl-PL" sz="3200" b="1" dirty="0">
                <a:solidFill>
                  <a:srgbClr val="2A4D9D"/>
                </a:solidFill>
                <a:latin typeface="Aptos" panose="020B0004020202020204" pitchFamily="34" charset="0"/>
              </a:rPr>
              <a:t>Misją TRMEW </a:t>
            </a:r>
            <a:r>
              <a:rPr lang="pl-PL" sz="3200" dirty="0">
                <a:solidFill>
                  <a:srgbClr val="2A4D9D"/>
                </a:solidFill>
                <a:latin typeface="Aptos" panose="020B0004020202020204" pitchFamily="34" charset="0"/>
              </a:rPr>
              <a:t>jest łączenie środowiska hydroenergetyki, reprezentowanie interesów właścicieli małych elektrowni wodnych oraz aktywne współtworzenie prawa sprzyjającego rozwojowi nowoczesnej i zrównoważonej energetyki wodnej.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C399606-2028-E941-B1D4-8E2AA148A328}"/>
              </a:ext>
            </a:extLst>
          </p:cNvPr>
          <p:cNvSpPr txBox="1"/>
          <p:nvPr/>
        </p:nvSpPr>
        <p:spPr>
          <a:xfrm>
            <a:off x="478918" y="-11435"/>
            <a:ext cx="11323458" cy="738569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pl-PL" sz="4000" b="1" dirty="0">
                <a:solidFill>
                  <a:srgbClr val="2A4D9D"/>
                </a:solidFill>
                <a:latin typeface="Aptos" panose="020B0004020202020204" pitchFamily="34" charset="0"/>
              </a:rPr>
              <a:t>MISJA</a:t>
            </a:r>
            <a:endParaRPr lang="pl-PL" sz="4000" b="1" dirty="0">
              <a:solidFill>
                <a:srgbClr val="2A4D9D"/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478918" y="-11435"/>
            <a:ext cx="11323458" cy="738569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pl-PL" sz="4000" b="1" dirty="0">
                <a:solidFill>
                  <a:srgbClr val="2A4D9D"/>
                </a:solidFill>
              </a:rPr>
              <a:t>TRMEW W LICZBACH</a:t>
            </a:r>
            <a:endParaRPr lang="pl-PL" sz="4000" b="1" dirty="0">
              <a:solidFill>
                <a:srgbClr val="2A4D9D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F5E465E-7EE6-4BA5-806B-C9A376A2F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394372"/>
              </p:ext>
            </p:extLst>
          </p:nvPr>
        </p:nvGraphicFramePr>
        <p:xfrm>
          <a:off x="1274333" y="1106899"/>
          <a:ext cx="9732627" cy="5228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FCA360E5-73E5-27ED-BBE9-645E5B2E3326}"/>
              </a:ext>
            </a:extLst>
          </p:cNvPr>
          <p:cNvSpPr txBox="1"/>
          <p:nvPr/>
        </p:nvSpPr>
        <p:spPr>
          <a:xfrm>
            <a:off x="5304670" y="6324415"/>
            <a:ext cx="1582659" cy="369227"/>
          </a:xfrm>
          <a:prstGeom prst="rect">
            <a:avLst/>
          </a:prstGeom>
          <a:noFill/>
        </p:spPr>
        <p:txBody>
          <a:bodyPr wrap="none" lIns="121816" tIns="60908" rIns="121816" bIns="60908" rtlCol="0">
            <a:spAutoFit/>
          </a:bodyPr>
          <a:lstStyle/>
          <a:p>
            <a:pPr defTabSz="456675"/>
            <a:r>
              <a:rPr lang="pl-PL" sz="1600" b="1" dirty="0">
                <a:solidFill>
                  <a:srgbClr val="0070C0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www.trmew.pl</a:t>
            </a:r>
          </a:p>
        </p:txBody>
      </p:sp>
    </p:spTree>
    <p:extLst>
      <p:ext uri="{BB962C8B-B14F-4D97-AF65-F5344CB8AC3E}">
        <p14:creationId xmlns:p14="http://schemas.microsoft.com/office/powerpoint/2010/main" val="13649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432699" y="0"/>
            <a:ext cx="11551778" cy="1354122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pl-PL" sz="4000" b="1" dirty="0">
                <a:solidFill>
                  <a:srgbClr val="2A4D9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WYDAWCA KWARTALNIKA</a:t>
            </a:r>
            <a:br>
              <a:rPr lang="pl-PL" sz="4000" b="1" dirty="0">
                <a:solidFill>
                  <a:srgbClr val="2A4D9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4000" b="1" dirty="0">
                <a:solidFill>
                  <a:srgbClr val="2A4D9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„ENERGETYKA WODNA”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CE76D7-6704-4DD3-B457-2A8501121918}"/>
              </a:ext>
            </a:extLst>
          </p:cNvPr>
          <p:cNvSpPr txBox="1"/>
          <p:nvPr/>
        </p:nvSpPr>
        <p:spPr>
          <a:xfrm>
            <a:off x="4215859" y="6284989"/>
            <a:ext cx="376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solidFill>
                  <a:srgbClr val="2A4D9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www.ENERGETYKA-WODNA.pl</a:t>
            </a:r>
            <a:r>
              <a:rPr lang="pl-PL" sz="1800" dirty="0">
                <a:solidFill>
                  <a:srgbClr val="2A4D9D"/>
                </a:solidFill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925CF2-6799-C777-6D14-8DDA77B51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494" y="1835262"/>
            <a:ext cx="2252494" cy="3183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C029BAE-BC08-AAF1-698E-EF004649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835262"/>
            <a:ext cx="2252495" cy="3184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8D1DFAE-18AD-ECA2-83D3-59715224A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504" y="1833977"/>
            <a:ext cx="2252495" cy="3184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DC8F450-2D04-8BA8-AE6C-5A1D5D811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008" y="1833977"/>
            <a:ext cx="2252496" cy="318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5A6002C-BB16-4542-B769-D9CFF6AAF577}"/>
              </a:ext>
            </a:extLst>
          </p:cNvPr>
          <p:cNvSpPr txBox="1"/>
          <p:nvPr/>
        </p:nvSpPr>
        <p:spPr>
          <a:xfrm>
            <a:off x="1591008" y="5166546"/>
            <a:ext cx="900684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pl-PL" dirty="0">
                <a:solidFill>
                  <a:srgbClr val="2A4D9D"/>
                </a:solidFill>
                <a:latin typeface="Lato" panose="020F0502020204030203" pitchFamily="34" charset="0"/>
              </a:rPr>
              <a:t>k</a:t>
            </a:r>
            <a:r>
              <a:rPr lang="pl-PL" b="0" i="0" dirty="0">
                <a:solidFill>
                  <a:srgbClr val="2A4D9D"/>
                </a:solidFill>
                <a:effectLst/>
                <a:latin typeface="Lato" panose="020F0502020204030203" pitchFamily="34" charset="0"/>
              </a:rPr>
              <a:t>wartalnik poświęcony tematyce energetyki i gospodarki wodnej, </a:t>
            </a:r>
            <a:r>
              <a:rPr lang="pl-PL" dirty="0">
                <a:solidFill>
                  <a:srgbClr val="2A4D9D"/>
                </a:solidFill>
                <a:latin typeface="Lato" panose="020F0502020204030203" pitchFamily="34" charset="0"/>
              </a:rPr>
              <a:t>hydrotechniki oraz ochrony </a:t>
            </a:r>
            <a:r>
              <a:rPr lang="pl-PL" b="0" i="0" dirty="0">
                <a:solidFill>
                  <a:srgbClr val="2A4D9D"/>
                </a:solidFill>
                <a:effectLst/>
                <a:latin typeface="Aptos" panose="020B0004020202020204" pitchFamily="34" charset="0"/>
              </a:rPr>
              <a:t>środowiska</a:t>
            </a:r>
          </a:p>
          <a:p>
            <a:pPr marL="342900" indent="-342900" algn="just">
              <a:buFontTx/>
              <a:buChar char="-"/>
            </a:pPr>
            <a:r>
              <a:rPr lang="pl-PL" dirty="0">
                <a:solidFill>
                  <a:srgbClr val="2A4D9D"/>
                </a:solidFill>
                <a:latin typeface="Lato" panose="020F0502020204030203" pitchFamily="34" charset="0"/>
              </a:rPr>
              <a:t>d</a:t>
            </a:r>
            <a:r>
              <a:rPr lang="pl-PL" b="0" i="0" dirty="0">
                <a:solidFill>
                  <a:srgbClr val="2A4D9D"/>
                </a:solidFill>
                <a:effectLst/>
                <a:latin typeface="Lato" panose="020F0502020204030203" pitchFamily="34" charset="0"/>
              </a:rPr>
              <a:t>ostępny w wersji polskiej</a:t>
            </a:r>
            <a:r>
              <a:rPr lang="pl-PL" dirty="0">
                <a:solidFill>
                  <a:srgbClr val="2A4D9D"/>
                </a:solidFill>
                <a:latin typeface="Lato" panose="020F0502020204030203" pitchFamily="34" charset="0"/>
              </a:rPr>
              <a:t> </a:t>
            </a:r>
            <a:r>
              <a:rPr lang="pl-PL" b="0" i="0" dirty="0">
                <a:solidFill>
                  <a:srgbClr val="2A4D9D"/>
                </a:solidFill>
                <a:effectLst/>
                <a:latin typeface="Lato" panose="020F0502020204030203" pitchFamily="34" charset="0"/>
              </a:rPr>
              <a:t>i angielskiej</a:t>
            </a:r>
          </a:p>
        </p:txBody>
      </p:sp>
    </p:spTree>
    <p:extLst>
      <p:ext uri="{BB962C8B-B14F-4D97-AF65-F5344CB8AC3E}">
        <p14:creationId xmlns:p14="http://schemas.microsoft.com/office/powerpoint/2010/main" val="26448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E5017-3353-85E4-EDF2-E70BFC51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załka: pięciokąt 6">
            <a:extLst>
              <a:ext uri="{FF2B5EF4-FFF2-40B4-BE49-F238E27FC236}">
                <a16:creationId xmlns:a16="http://schemas.microsoft.com/office/drawing/2014/main" id="{F42944C2-1BD9-1ED9-D8A5-3D47E01E724F}"/>
              </a:ext>
            </a:extLst>
          </p:cNvPr>
          <p:cNvSpPr/>
          <p:nvPr/>
        </p:nvSpPr>
        <p:spPr>
          <a:xfrm>
            <a:off x="305235" y="959069"/>
            <a:ext cx="1938528" cy="53949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Aptos" panose="020B0004020202020204" pitchFamily="34" charset="0"/>
              </a:rPr>
              <a:t>LEGISLACJA</a:t>
            </a:r>
          </a:p>
        </p:txBody>
      </p:sp>
      <p:sp>
        <p:nvSpPr>
          <p:cNvPr id="9" name="Strzałka: pięciokąt 8">
            <a:extLst>
              <a:ext uri="{FF2B5EF4-FFF2-40B4-BE49-F238E27FC236}">
                <a16:creationId xmlns:a16="http://schemas.microsoft.com/office/drawing/2014/main" id="{C73C7F27-260E-62B6-AF47-A2396718D829}"/>
              </a:ext>
            </a:extLst>
          </p:cNvPr>
          <p:cNvSpPr/>
          <p:nvPr/>
        </p:nvSpPr>
        <p:spPr>
          <a:xfrm>
            <a:off x="305235" y="2525595"/>
            <a:ext cx="1938528" cy="53949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Aptos" panose="020B0004020202020204" pitchFamily="34" charset="0"/>
              </a:rPr>
              <a:t>EDUKACJA</a:t>
            </a:r>
          </a:p>
        </p:txBody>
      </p:sp>
      <p:sp>
        <p:nvSpPr>
          <p:cNvPr id="10" name="Strzałka: pięciokąt 9">
            <a:extLst>
              <a:ext uri="{FF2B5EF4-FFF2-40B4-BE49-F238E27FC236}">
                <a16:creationId xmlns:a16="http://schemas.microsoft.com/office/drawing/2014/main" id="{B48D77D3-1B8C-C449-5858-9E148F2E22B7}"/>
              </a:ext>
            </a:extLst>
          </p:cNvPr>
          <p:cNvSpPr/>
          <p:nvPr/>
        </p:nvSpPr>
        <p:spPr>
          <a:xfrm>
            <a:off x="305235" y="4092121"/>
            <a:ext cx="1938528" cy="53949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Aptos" panose="020B0004020202020204" pitchFamily="34" charset="0"/>
              </a:rPr>
              <a:t>INTEGRACJA</a:t>
            </a:r>
          </a:p>
        </p:txBody>
      </p:sp>
      <p:sp>
        <p:nvSpPr>
          <p:cNvPr id="11" name="Strzałka: pięciokąt 10">
            <a:extLst>
              <a:ext uri="{FF2B5EF4-FFF2-40B4-BE49-F238E27FC236}">
                <a16:creationId xmlns:a16="http://schemas.microsoft.com/office/drawing/2014/main" id="{399E2B3C-A30C-4550-5C31-F728A3EF0018}"/>
              </a:ext>
            </a:extLst>
          </p:cNvPr>
          <p:cNvSpPr/>
          <p:nvPr/>
        </p:nvSpPr>
        <p:spPr>
          <a:xfrm>
            <a:off x="305235" y="5320447"/>
            <a:ext cx="1938528" cy="53949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Aptos" panose="020B0004020202020204" pitchFamily="34" charset="0"/>
              </a:rPr>
              <a:t>PROMOCJA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3347FFBC-2742-8BEE-5162-D48486CC6AB6}"/>
              </a:ext>
            </a:extLst>
          </p:cNvPr>
          <p:cNvSpPr/>
          <p:nvPr/>
        </p:nvSpPr>
        <p:spPr>
          <a:xfrm>
            <a:off x="2395728" y="822873"/>
            <a:ext cx="8412480" cy="8118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konsultacje społeczne projektów ustaw i rozporządzeń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udział w pracach legislacyjnych, komisji sejmowej, zespołach roboczych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5535E84B-6883-BAC3-2C3F-AE7FD6B536E7}"/>
              </a:ext>
            </a:extLst>
          </p:cNvPr>
          <p:cNvSpPr/>
          <p:nvPr/>
        </p:nvSpPr>
        <p:spPr>
          <a:xfrm>
            <a:off x="2395728" y="1814550"/>
            <a:ext cx="8412480" cy="19099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Branżowe Centrum Umiejętności – energetyka wodna w Marszewie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warsztaty ABC MEW – przeprowadzone dla ponad 800 uczestników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szkolenia dot. uprawnień elektrycznych, związanych z obsługą i nadzorem nad urządzeniami elektrycznymi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wykłady prowadzone przez przedstawicieli TRMEW dla studentów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warsztaty w ramach projektu RENEWAT dla RARR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C1680308-6A22-7506-E6D7-20B3A24A9853}"/>
              </a:ext>
            </a:extLst>
          </p:cNvPr>
          <p:cNvSpPr/>
          <p:nvPr/>
        </p:nvSpPr>
        <p:spPr>
          <a:xfrm>
            <a:off x="2395728" y="3989098"/>
            <a:ext cx="8412480" cy="7455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działania integrujące społeczność właścicieli MEW, inwestorów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indywidualne wsparcie merytoryczne dla członków Stowarzyszenia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89564FEA-073F-84A2-ADE1-D361E6A7085D}"/>
              </a:ext>
            </a:extLst>
          </p:cNvPr>
          <p:cNvSpPr/>
          <p:nvPr/>
        </p:nvSpPr>
        <p:spPr>
          <a:xfrm>
            <a:off x="2395728" y="4914429"/>
            <a:ext cx="8412480" cy="16013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organizacja Konferencji MEW, współorganizacja Polskiej Konferencji Hydroenergetycznej HYDROFORUM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prelekcje na wielu konferencjach krajowych i zagranicznych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Aptos" panose="020B0004020202020204" pitchFamily="34" charset="0"/>
              </a:rPr>
              <a:t>udział w projektach poświęconych rozwojowi branży na rynku krajowym </a:t>
            </a:r>
            <a:br>
              <a:rPr lang="pl-PL" dirty="0">
                <a:latin typeface="Aptos" panose="020B0004020202020204" pitchFamily="34" charset="0"/>
              </a:rPr>
            </a:br>
            <a:r>
              <a:rPr lang="pl-PL" dirty="0">
                <a:latin typeface="Aptos" panose="020B0004020202020204" pitchFamily="34" charset="0"/>
              </a:rPr>
              <a:t>i europejskim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7FA3DBB-35E5-6A50-CF48-2B737D19783B}"/>
              </a:ext>
            </a:extLst>
          </p:cNvPr>
          <p:cNvSpPr txBox="1"/>
          <p:nvPr/>
        </p:nvSpPr>
        <p:spPr>
          <a:xfrm>
            <a:off x="434271" y="-54835"/>
            <a:ext cx="11323458" cy="738569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pl-PL" sz="4000" b="1" dirty="0">
                <a:solidFill>
                  <a:srgbClr val="2A4D9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FORMY DZIAŁALNOŚCI</a:t>
            </a:r>
          </a:p>
        </p:txBody>
      </p:sp>
    </p:spTree>
    <p:extLst>
      <p:ext uri="{BB962C8B-B14F-4D97-AF65-F5344CB8AC3E}">
        <p14:creationId xmlns:p14="http://schemas.microsoft.com/office/powerpoint/2010/main" val="24258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293787" y="6335845"/>
            <a:ext cx="1693721" cy="353937"/>
          </a:xfrm>
          <a:prstGeom prst="rect">
            <a:avLst/>
          </a:prstGeom>
          <a:noFill/>
        </p:spPr>
        <p:txBody>
          <a:bodyPr wrap="none" lIns="121816" tIns="60908" rIns="121816" bIns="60908" rtlCol="0">
            <a:spAutoFit/>
          </a:bodyPr>
          <a:lstStyle/>
          <a:p>
            <a:pPr defTabSz="456675"/>
            <a:r>
              <a:rPr lang="pl-PL" sz="1500" b="1" dirty="0">
                <a:solidFill>
                  <a:srgbClr val="2A4D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www.trmew.pl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78918" y="0"/>
            <a:ext cx="11323458" cy="738569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pl-PL" sz="4000" b="1" dirty="0">
                <a:latin typeface="Aptos" panose="020B0004020202020204" pitchFamily="34" charset="0"/>
              </a:rPr>
              <a:t>WSPÓŁPRACA</a:t>
            </a:r>
            <a:r>
              <a:rPr lang="pl-PL" sz="4000" b="1" dirty="0"/>
              <a:t> Z INNYMI ORGANIZACJAMI</a:t>
            </a:r>
            <a:endParaRPr lang="pl-PL" sz="40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5C25CB7-EBD5-9845-8F3B-3EA7F87E24A0}"/>
              </a:ext>
            </a:extLst>
          </p:cNvPr>
          <p:cNvGrpSpPr/>
          <p:nvPr/>
        </p:nvGrpSpPr>
        <p:grpSpPr>
          <a:xfrm>
            <a:off x="2587132" y="4513356"/>
            <a:ext cx="7414117" cy="590400"/>
            <a:chOff x="497149" y="491054"/>
            <a:chExt cx="6960093" cy="590400"/>
          </a:xfrm>
          <a:solidFill>
            <a:srgbClr val="2A4D9D"/>
          </a:solidFill>
        </p:grpSpPr>
        <p:sp>
          <p:nvSpPr>
            <p:cNvPr id="6" name="Prostokąt zaokrąglony 5">
              <a:extLst>
                <a:ext uri="{FF2B5EF4-FFF2-40B4-BE49-F238E27FC236}">
                  <a16:creationId xmlns:a16="http://schemas.microsoft.com/office/drawing/2014/main" id="{8EF71E77-24D9-FB4F-8486-DC08D67146CE}"/>
                </a:ext>
              </a:extLst>
            </p:cNvPr>
            <p:cNvSpPr/>
            <p:nvPr/>
          </p:nvSpPr>
          <p:spPr>
            <a:xfrm>
              <a:off x="497149" y="491054"/>
              <a:ext cx="6960093" cy="5904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EA4A7234-8388-E847-866D-BEDB4D31B2E0}"/>
                </a:ext>
              </a:extLst>
            </p:cNvPr>
            <p:cNvSpPr txBox="1"/>
            <p:nvPr/>
          </p:nvSpPr>
          <p:spPr>
            <a:xfrm>
              <a:off x="525969" y="519875"/>
              <a:ext cx="6902451" cy="5327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075" tIns="0" rIns="263075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Towarzystwo Elektrowni Wodnych</a:t>
              </a: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C029616F-1964-2144-A373-58B20B13CC29}"/>
              </a:ext>
            </a:extLst>
          </p:cNvPr>
          <p:cNvGrpSpPr/>
          <p:nvPr/>
        </p:nvGrpSpPr>
        <p:grpSpPr>
          <a:xfrm>
            <a:off x="2615953" y="2378788"/>
            <a:ext cx="7354594" cy="590400"/>
            <a:chOff x="475379" y="959223"/>
            <a:chExt cx="6960093" cy="590400"/>
          </a:xfrm>
          <a:solidFill>
            <a:srgbClr val="2A4D9D"/>
          </a:solidFill>
        </p:grpSpPr>
        <p:sp>
          <p:nvSpPr>
            <p:cNvPr id="10" name="Prostokąt zaokrąglony 9">
              <a:extLst>
                <a:ext uri="{FF2B5EF4-FFF2-40B4-BE49-F238E27FC236}">
                  <a16:creationId xmlns:a16="http://schemas.microsoft.com/office/drawing/2014/main" id="{F5AE8529-E3F3-E944-88B9-3D8CB40B4F0C}"/>
                </a:ext>
              </a:extLst>
            </p:cNvPr>
            <p:cNvSpPr/>
            <p:nvPr/>
          </p:nvSpPr>
          <p:spPr>
            <a:xfrm>
              <a:off x="475379" y="959223"/>
              <a:ext cx="6960093" cy="5904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 dirty="0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684BE2EA-EBFA-8C4D-B839-B51D5E44574C}"/>
                </a:ext>
              </a:extLst>
            </p:cNvPr>
            <p:cNvSpPr txBox="1"/>
            <p:nvPr/>
          </p:nvSpPr>
          <p:spPr>
            <a:xfrm>
              <a:off x="504200" y="988044"/>
              <a:ext cx="6902451" cy="5327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075" tIns="0" rIns="263075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The </a:t>
              </a:r>
              <a:r>
                <a:rPr lang="pl-PL" sz="2000" kern="1200" dirty="0" err="1"/>
                <a:t>European</a:t>
              </a:r>
              <a:r>
                <a:rPr lang="pl-PL" sz="2000" kern="1200" dirty="0"/>
                <a:t> </a:t>
              </a:r>
              <a:r>
                <a:rPr lang="pl-PL" sz="2000" kern="1200" dirty="0" err="1"/>
                <a:t>Renewable</a:t>
              </a:r>
              <a:r>
                <a:rPr lang="pl-PL" sz="2000" kern="1200" dirty="0"/>
                <a:t> </a:t>
              </a:r>
              <a:r>
                <a:rPr lang="pl-PL" sz="2000" kern="1200" dirty="0" err="1"/>
                <a:t>Energies</a:t>
              </a:r>
              <a:r>
                <a:rPr lang="pl-PL" sz="2000" kern="1200" dirty="0"/>
                <a:t> </a:t>
              </a:r>
              <a:r>
                <a:rPr lang="pl-PL" sz="2000" kern="1200" dirty="0" err="1"/>
                <a:t>Federation</a:t>
              </a:r>
              <a:r>
                <a:rPr lang="pl-PL" sz="2000" kern="1200" dirty="0"/>
                <a:t> (EREF)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370C7D-F5A3-DD4C-B828-5D3A139E0EF6}"/>
              </a:ext>
            </a:extLst>
          </p:cNvPr>
          <p:cNvGrpSpPr/>
          <p:nvPr/>
        </p:nvGrpSpPr>
        <p:grpSpPr>
          <a:xfrm>
            <a:off x="2615952" y="3446483"/>
            <a:ext cx="7414117" cy="590400"/>
            <a:chOff x="475379" y="959223"/>
            <a:chExt cx="6960093" cy="590400"/>
          </a:xfrm>
        </p:grpSpPr>
        <p:sp>
          <p:nvSpPr>
            <p:cNvPr id="13" name="Prostokąt zaokrąglony 12">
              <a:extLst>
                <a:ext uri="{FF2B5EF4-FFF2-40B4-BE49-F238E27FC236}">
                  <a16:creationId xmlns:a16="http://schemas.microsoft.com/office/drawing/2014/main" id="{3E904022-47E0-D64A-B7BA-CEC46A5513B3}"/>
                </a:ext>
              </a:extLst>
            </p:cNvPr>
            <p:cNvSpPr/>
            <p:nvPr/>
          </p:nvSpPr>
          <p:spPr>
            <a:xfrm>
              <a:off x="475379" y="959223"/>
              <a:ext cx="6960093" cy="590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4ED23590-F2BF-9145-BEF7-0A54022C4BA1}"/>
                </a:ext>
              </a:extLst>
            </p:cNvPr>
            <p:cNvSpPr txBox="1"/>
            <p:nvPr/>
          </p:nvSpPr>
          <p:spPr>
            <a:xfrm>
              <a:off x="504200" y="988044"/>
              <a:ext cx="6902451" cy="532758"/>
            </a:xfrm>
            <a:prstGeom prst="rect">
              <a:avLst/>
            </a:prstGeom>
            <a:solidFill>
              <a:srgbClr val="2A4D9D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075" tIns="0" rIns="263075" bIns="0" numCol="1" spcCol="1270" anchor="ctr" anchorCtr="0">
              <a:noAutofit/>
            </a:bodyPr>
            <a:lstStyle/>
            <a:p>
              <a:pPr lvl="0"/>
              <a:r>
                <a:rPr lang="pl-PL" sz="2000" dirty="0"/>
                <a:t>Klaster OZE Grudziądz Obszar Zrównoważony Energetycznie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9133466E-A2BD-5640-A3C6-A8CA009B6191}"/>
              </a:ext>
            </a:extLst>
          </p:cNvPr>
          <p:cNvGrpSpPr/>
          <p:nvPr/>
        </p:nvGrpSpPr>
        <p:grpSpPr>
          <a:xfrm>
            <a:off x="2615953" y="1389537"/>
            <a:ext cx="7414116" cy="590400"/>
            <a:chOff x="475379" y="959223"/>
            <a:chExt cx="6960093" cy="590400"/>
          </a:xfrm>
          <a:solidFill>
            <a:srgbClr val="2A4D9D"/>
          </a:solidFill>
        </p:grpSpPr>
        <p:sp>
          <p:nvSpPr>
            <p:cNvPr id="16" name="Prostokąt zaokrąglony 15">
              <a:extLst>
                <a:ext uri="{FF2B5EF4-FFF2-40B4-BE49-F238E27FC236}">
                  <a16:creationId xmlns:a16="http://schemas.microsoft.com/office/drawing/2014/main" id="{772ADC06-0563-274E-B70A-B8FA680DD73E}"/>
                </a:ext>
              </a:extLst>
            </p:cNvPr>
            <p:cNvSpPr/>
            <p:nvPr/>
          </p:nvSpPr>
          <p:spPr>
            <a:xfrm>
              <a:off x="475379" y="959223"/>
              <a:ext cx="6960093" cy="5904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BBDABB8E-C2A5-F642-9489-5B9792C93F17}"/>
                </a:ext>
              </a:extLst>
            </p:cNvPr>
            <p:cNvSpPr txBox="1"/>
            <p:nvPr/>
          </p:nvSpPr>
          <p:spPr>
            <a:xfrm>
              <a:off x="504200" y="988044"/>
              <a:ext cx="6902451" cy="5327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075" tIns="0" rIns="263075" bIns="0" numCol="1" spcCol="1270" anchor="ctr" anchorCtr="0">
              <a:noAutofit/>
            </a:bodyPr>
            <a:lstStyle/>
            <a:p>
              <a:pPr lvl="0"/>
              <a:r>
                <a:rPr lang="pl-PL" sz="2000" dirty="0"/>
                <a:t>Rada OZE Konfederacji Lewiatan</a:t>
              </a: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04216634-51F4-34D3-D12D-94E97E41B2BB}"/>
              </a:ext>
            </a:extLst>
          </p:cNvPr>
          <p:cNvGrpSpPr/>
          <p:nvPr/>
        </p:nvGrpSpPr>
        <p:grpSpPr>
          <a:xfrm>
            <a:off x="2587130" y="5494588"/>
            <a:ext cx="7414120" cy="590400"/>
            <a:chOff x="344747" y="1319886"/>
            <a:chExt cx="6960094" cy="590400"/>
          </a:xfrm>
          <a:solidFill>
            <a:srgbClr val="2A4D9D"/>
          </a:solidFill>
        </p:grpSpPr>
        <p:sp>
          <p:nvSpPr>
            <p:cNvPr id="3" name="Prostokąt zaokrąglony 5">
              <a:extLst>
                <a:ext uri="{FF2B5EF4-FFF2-40B4-BE49-F238E27FC236}">
                  <a16:creationId xmlns:a16="http://schemas.microsoft.com/office/drawing/2014/main" id="{AFDCD0EC-7CA2-816E-CDB2-A65B0B0A847B}"/>
                </a:ext>
              </a:extLst>
            </p:cNvPr>
            <p:cNvSpPr/>
            <p:nvPr/>
          </p:nvSpPr>
          <p:spPr>
            <a:xfrm>
              <a:off x="344747" y="1319886"/>
              <a:ext cx="6960093" cy="5904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A9F45F17-86C9-97BB-04D1-144ACC6E3698}"/>
                </a:ext>
              </a:extLst>
            </p:cNvPr>
            <p:cNvSpPr txBox="1"/>
            <p:nvPr/>
          </p:nvSpPr>
          <p:spPr>
            <a:xfrm>
              <a:off x="402390" y="1377528"/>
              <a:ext cx="6902451" cy="5327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075" tIns="0" rIns="263075" bIns="0" numCol="1" spcCol="1270" anchor="ctr" anchorCtr="0">
              <a:noAutofit/>
            </a:bodyPr>
            <a:lstStyle/>
            <a:p>
              <a:r>
                <a:rPr lang="pl-PL" dirty="0"/>
                <a:t>Ponadsektorowy Akcelerator Rozwoju Polskiej Energetyki przy 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4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5E6B2-78F3-7FA1-0A24-4456FF6A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7D92EBC-6DA1-579A-AD91-CEA6FC8CCBB0}"/>
              </a:ext>
            </a:extLst>
          </p:cNvPr>
          <p:cNvSpPr txBox="1"/>
          <p:nvPr/>
        </p:nvSpPr>
        <p:spPr>
          <a:xfrm>
            <a:off x="434271" y="0"/>
            <a:ext cx="11323458" cy="738569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pl-PL" sz="4000" b="1" dirty="0">
                <a:solidFill>
                  <a:srgbClr val="2A4D9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PROJEKTY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5865AFC-8CB1-8ACB-33B7-D5F8D1275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23" y="1162837"/>
            <a:ext cx="4449818" cy="14918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F6F2F8F-36F8-657B-F04B-6F5D1AAA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23" y="3178513"/>
            <a:ext cx="3586836" cy="13060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B16B65-951E-4FB6-12E3-3DAFE7B62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15763"/>
          <a:stretch/>
        </p:blipFill>
        <p:spPr bwMode="auto">
          <a:xfrm>
            <a:off x="6710871" y="3201806"/>
            <a:ext cx="3903220" cy="12827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C407E7B-09C0-603C-FEC6-69ABF2DC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291" y="5206262"/>
            <a:ext cx="1232029" cy="9778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Obraz 5" descr="Obraz zawierający tekst, Grafika, logo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30913BA-06E1-95D5-5CA3-003EA5B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905" y="4834120"/>
            <a:ext cx="3312966" cy="1722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F92E649-896F-2E5C-49EB-A7792961B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71" y="1162837"/>
            <a:ext cx="5092433" cy="14918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473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2D70BAF-20B6-8216-B58F-D4EAF54FD902}"/>
              </a:ext>
            </a:extLst>
          </p:cNvPr>
          <p:cNvSpPr txBox="1"/>
          <p:nvPr/>
        </p:nvSpPr>
        <p:spPr>
          <a:xfrm>
            <a:off x="122880" y="2828835"/>
            <a:ext cx="752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spc="50" dirty="0">
                <a:solidFill>
                  <a:srgbClr val="43436C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Branżowe Centrum Umiejętności </a:t>
            </a:r>
          </a:p>
          <a:p>
            <a:pPr algn="ctr"/>
            <a:r>
              <a:rPr lang="pl-PL" sz="3600" spc="50" dirty="0">
                <a:solidFill>
                  <a:srgbClr val="43436C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- energetyka wodna</a:t>
            </a:r>
          </a:p>
        </p:txBody>
      </p:sp>
    </p:spTree>
    <p:extLst>
      <p:ext uri="{BB962C8B-B14F-4D97-AF65-F5344CB8AC3E}">
        <p14:creationId xmlns:p14="http://schemas.microsoft.com/office/powerpoint/2010/main" val="69968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B66C402-E118-D5E1-9868-9FF8099455F4}"/>
              </a:ext>
            </a:extLst>
          </p:cNvPr>
          <p:cNvSpPr/>
          <p:nvPr/>
        </p:nvSpPr>
        <p:spPr>
          <a:xfrm>
            <a:off x="460443" y="2140130"/>
            <a:ext cx="4862479" cy="2739211"/>
          </a:xfrm>
          <a:prstGeom prst="rect">
            <a:avLst/>
          </a:prstGeom>
          <a:ln w="28575">
            <a:solidFill>
              <a:srgbClr val="009FE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l-PL" b="1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Zadania BCU energetyka wodna</a:t>
            </a:r>
            <a:r>
              <a:rPr lang="pl-PL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: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kształcenie poprzez szeroką gamę szkoleń i kursów przyszłych kadr w branży hydroenergetycznej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upowszechnianie współpracy środowiska kształcenia zawodowego, nauki i biznesu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promowanie energetyki wodnej </a:t>
            </a:r>
            <a:br>
              <a:rPr lang="pl-PL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</a:br>
            <a:r>
              <a:rPr lang="pl-PL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i wskazywanie jej potencjału rozwojowego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852A57D-9FCE-77A7-17DA-5F1120D863EB}"/>
              </a:ext>
            </a:extLst>
          </p:cNvPr>
          <p:cNvSpPr>
            <a:spLocks/>
          </p:cNvSpPr>
          <p:nvPr/>
        </p:nvSpPr>
        <p:spPr>
          <a:xfrm>
            <a:off x="5622587" y="2140130"/>
            <a:ext cx="6108970" cy="2739600"/>
          </a:xfrm>
          <a:prstGeom prst="rect">
            <a:avLst/>
          </a:prstGeom>
          <a:ln w="28575">
            <a:solidFill>
              <a:srgbClr val="009FE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>
                <a:solidFill>
                  <a:srgbClr val="2E458F"/>
                </a:solidFill>
                <a:latin typeface="Aptos" panose="020B0004020202020204" pitchFamily="34" charset="0"/>
                <a:ea typeface="Verdana" panose="020B0604030504040204" pitchFamily="34" charset="0"/>
                <a:cs typeface="David" panose="020E0502060401010101" pitchFamily="34" charset="-79"/>
              </a:rPr>
              <a:t>Profile uczestników szkoleń: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ea typeface="Verdana" panose="020B0604030504040204" pitchFamily="34" charset="0"/>
                <a:cs typeface="David" panose="020E0502060401010101" pitchFamily="34" charset="-79"/>
              </a:rPr>
              <a:t>uczniowie i absolwenci szkół średnich oraz technicznych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ea typeface="Verdana" panose="020B0604030504040204" pitchFamily="34" charset="0"/>
                <a:cs typeface="David" panose="020E0502060401010101" pitchFamily="34" charset="-79"/>
              </a:rPr>
              <a:t>studenci i absolwenci uczelni wyższych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ea typeface="Verdana" panose="020B0604030504040204" pitchFamily="34" charset="0"/>
                <a:cs typeface="David" panose="020E0502060401010101" pitchFamily="34" charset="-79"/>
              </a:rPr>
              <a:t>pracownicy branży energetycznej i wodno-kanalizacyjnej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ea typeface="Verdana" panose="020B0604030504040204" pitchFamily="34" charset="0"/>
                <a:cs typeface="David" panose="020E0502060401010101" pitchFamily="34" charset="-79"/>
              </a:rPr>
              <a:t>przedstawiciele samorządów, przedsiębiorcy i inwestorzy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E458F"/>
                </a:solidFill>
                <a:ea typeface="Verdana" panose="020B0604030504040204" pitchFamily="34" charset="0"/>
                <a:cs typeface="David" panose="020E0502060401010101" pitchFamily="34" charset="-79"/>
              </a:rPr>
              <a:t>osoby dorosłe zmieniające zawód lub podnoszące kwalifikacje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14FA59-CADF-8E0D-7B5D-A5B956290C27}"/>
              </a:ext>
            </a:extLst>
          </p:cNvPr>
          <p:cNvSpPr txBox="1"/>
          <p:nvPr/>
        </p:nvSpPr>
        <p:spPr>
          <a:xfrm>
            <a:off x="2266478" y="346409"/>
            <a:ext cx="765904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pl-PL" b="1" i="0" dirty="0">
                <a:solidFill>
                  <a:srgbClr val="335197"/>
                </a:solidFill>
                <a:effectLst/>
              </a:rPr>
              <a:t>Chcesz zdobyć praktyczne kompetencje w sektorze OZE?</a:t>
            </a:r>
            <a:endParaRPr lang="pl-PL" dirty="0">
              <a:effectLst/>
            </a:endParaRPr>
          </a:p>
          <a:p>
            <a:pPr algn="ctr" rtl="0">
              <a:buNone/>
            </a:pPr>
            <a:r>
              <a:rPr lang="pl-PL" b="1" i="0" dirty="0">
                <a:solidFill>
                  <a:srgbClr val="335197"/>
                </a:solidFill>
                <a:effectLst/>
              </a:rPr>
              <a:t>A może planujesz rozwój zawodowy lub zmianę ścieżki kariery?</a:t>
            </a:r>
            <a:endParaRPr lang="pl-PL" dirty="0">
              <a:effectLst/>
            </a:endParaRPr>
          </a:p>
          <a:p>
            <a:pPr algn="ctr" rtl="0">
              <a:buNone/>
            </a:pPr>
            <a:endParaRPr lang="pl-PL" b="0" i="0" dirty="0">
              <a:solidFill>
                <a:srgbClr val="0093DD"/>
              </a:solidFill>
              <a:effectLst/>
            </a:endParaRPr>
          </a:p>
          <a:p>
            <a:pPr algn="ctr" rtl="0">
              <a:buNone/>
            </a:pPr>
            <a:r>
              <a:rPr lang="pl-PL" b="0" i="0" dirty="0">
                <a:solidFill>
                  <a:srgbClr val="0093DD"/>
                </a:solidFill>
                <a:effectLst/>
              </a:rPr>
              <a:t>BCU w Marszewie zaprasza na </a:t>
            </a:r>
            <a:r>
              <a:rPr lang="pl-PL" b="1" i="0" dirty="0">
                <a:solidFill>
                  <a:srgbClr val="0093DD"/>
                </a:solidFill>
                <a:effectLst/>
              </a:rPr>
              <a:t>bezpłatne </a:t>
            </a:r>
            <a:r>
              <a:rPr lang="pl-PL" b="0" i="0" dirty="0">
                <a:solidFill>
                  <a:srgbClr val="0093DD"/>
                </a:solidFill>
                <a:effectLst/>
              </a:rPr>
              <a:t>kursy z zakresu energetyki wodnej.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5558671"/>
      </p:ext>
    </p:extLst>
  </p:cSld>
  <p:clrMapOvr>
    <a:masterClrMapping/>
  </p:clrMapOvr>
</p:sld>
</file>

<file path=ppt/theme/theme1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10226</TotalTime>
  <Words>508</Words>
  <Application>Microsoft Macintosh PowerPoint</Application>
  <PresentationFormat>Panoramiczny</PresentationFormat>
  <Paragraphs>102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Lato</vt:lpstr>
      <vt:lpstr>Tahoma</vt:lpstr>
      <vt:lpstr>Verdana</vt:lpstr>
      <vt:lpstr>4_Motyw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(temat)</dc:title>
  <dc:creator>Michał</dc:creator>
  <cp:lastModifiedBy>Ewa Malicka</cp:lastModifiedBy>
  <cp:revision>358</cp:revision>
  <cp:lastPrinted>2016-01-18T07:41:25Z</cp:lastPrinted>
  <dcterms:created xsi:type="dcterms:W3CDTF">2015-04-13T09:40:44Z</dcterms:created>
  <dcterms:modified xsi:type="dcterms:W3CDTF">2026-02-11T13:59:44Z</dcterms:modified>
</cp:coreProperties>
</file>