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315" r:id="rId5"/>
    <p:sldId id="316" r:id="rId6"/>
    <p:sldId id="313" r:id="rId7"/>
    <p:sldId id="311" r:id="rId8"/>
    <p:sldId id="312" r:id="rId9"/>
    <p:sldId id="314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B"/>
    <a:srgbClr val="415A41"/>
    <a:srgbClr val="EBF5DE"/>
    <a:srgbClr val="186938"/>
    <a:srgbClr val="587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7522D-9CFD-4086-8B56-C3C4494F2A5D}" v="107" dt="2026-01-15T08:22:35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4660"/>
  </p:normalViewPr>
  <p:slideViewPr>
    <p:cSldViewPr showGuides="1">
      <p:cViewPr varScale="1">
        <p:scale>
          <a:sx n="123" d="100"/>
          <a:sy n="123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905AB-52E1-44BC-9940-A031B787E758}" type="datetimeFigureOut">
              <a:rPr lang="pl-PL" smtClean="0"/>
              <a:t>20.01.2026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0A946-FF8C-4448-9E3A-F7E5A2976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08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6"/>
          <a:stretch/>
        </p:blipFill>
        <p:spPr>
          <a:xfrm>
            <a:off x="37299" y="1856"/>
            <a:ext cx="7282681" cy="6792830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955675" y="3429000"/>
            <a:ext cx="4344988" cy="2141538"/>
          </a:xfrm>
        </p:spPr>
        <p:txBody>
          <a:bodyPr/>
          <a:lstStyle>
            <a:lvl1pPr marL="0" indent="0">
              <a:buNone/>
              <a:defRPr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Autor:</a:t>
            </a:r>
          </a:p>
          <a:p>
            <a:pPr lvl="0"/>
            <a:r>
              <a:rPr lang="pl-PL" dirty="0"/>
              <a:t>Data: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4" y="1531938"/>
            <a:ext cx="4834241" cy="55086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33" y="-30729"/>
            <a:ext cx="2257577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27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20"/>
          <a:stretch/>
        </p:blipFill>
        <p:spPr>
          <a:xfrm>
            <a:off x="37298" y="1856"/>
            <a:ext cx="7221483" cy="6792830"/>
          </a:xfrm>
          <a:prstGeom prst="rect">
            <a:avLst/>
          </a:prstGeom>
        </p:spPr>
      </p:pic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5" y="1531938"/>
            <a:ext cx="4344649" cy="550862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DZIĘKUJEMY ZA UWAGĘ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19964"/>
            <a:ext cx="2257577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22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14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34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0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80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448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167778" y="1"/>
            <a:ext cx="7538963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388617"/>
            <a:ext cx="8445500" cy="183597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6242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0" b="18964"/>
          <a:stretch/>
        </p:blipFill>
        <p:spPr>
          <a:xfrm>
            <a:off x="37300" y="1856"/>
            <a:ext cx="4406328" cy="62422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34" y="1855"/>
            <a:ext cx="2050927" cy="693213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9" y="2481193"/>
            <a:ext cx="546736" cy="472724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985839" y="2481193"/>
            <a:ext cx="6915577" cy="9191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3558794"/>
            <a:ext cx="546736" cy="472724"/>
          </a:xfrm>
          <a:prstGeom prst="rect">
            <a:avLst/>
          </a:prstGeom>
        </p:spPr>
      </p:pic>
      <p:sp>
        <p:nvSpPr>
          <p:cNvPr id="13" name="Symbol zastępczy tekstu 10"/>
          <p:cNvSpPr>
            <a:spLocks noGrp="1"/>
          </p:cNvSpPr>
          <p:nvPr>
            <p:ph type="body" sz="quarter" idx="11" hasCustomPrompt="1"/>
          </p:nvPr>
        </p:nvSpPr>
        <p:spPr>
          <a:xfrm>
            <a:off x="950762" y="3554881"/>
            <a:ext cx="6915577" cy="9191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4665112"/>
            <a:ext cx="546736" cy="472724"/>
          </a:xfrm>
          <a:prstGeom prst="rect">
            <a:avLst/>
          </a:prstGeom>
        </p:spPr>
      </p:pic>
      <p:sp>
        <p:nvSpPr>
          <p:cNvPr id="15" name="Symbol zastępczy tekstu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7042" y="4665112"/>
            <a:ext cx="6939297" cy="9280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7" t="9939" r="9338" b="75761"/>
          <a:stretch/>
        </p:blipFill>
        <p:spPr>
          <a:xfrm>
            <a:off x="6157199" y="797443"/>
            <a:ext cx="979200" cy="9792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6" t="11138" r="26614" b="77739"/>
          <a:stretch/>
        </p:blipFill>
        <p:spPr>
          <a:xfrm>
            <a:off x="5117243" y="740289"/>
            <a:ext cx="979200" cy="97918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11544" r="42072" b="75745"/>
          <a:stretch/>
        </p:blipFill>
        <p:spPr>
          <a:xfrm>
            <a:off x="4146289" y="856834"/>
            <a:ext cx="979184" cy="97918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49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-1" y="3122"/>
            <a:ext cx="1995667" cy="68548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9" b="15263"/>
          <a:stretch/>
        </p:blipFill>
        <p:spPr>
          <a:xfrm>
            <a:off x="2167779" y="1"/>
            <a:ext cx="7600162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021423"/>
            <a:ext cx="8445500" cy="428393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3" name="Symbol zastępczy wykresu 2"/>
          <p:cNvSpPr>
            <a:spLocks noGrp="1"/>
          </p:cNvSpPr>
          <p:nvPr>
            <p:ph type="chart" sz="quarter" idx="12"/>
          </p:nvPr>
        </p:nvSpPr>
        <p:spPr>
          <a:xfrm>
            <a:off x="3219450" y="2693988"/>
            <a:ext cx="8445500" cy="3489325"/>
          </a:xfrm>
        </p:spPr>
        <p:txBody>
          <a:bodyPr/>
          <a:lstStyle/>
          <a:p>
            <a:r>
              <a:rPr lang="pl-PL"/>
              <a:t>Kliknij ikonę, aby dodać wykres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4" b="18964"/>
          <a:stretch/>
        </p:blipFill>
        <p:spPr>
          <a:xfrm>
            <a:off x="37299" y="1856"/>
            <a:ext cx="4834721" cy="6242298"/>
          </a:xfrm>
          <a:prstGeom prst="rect">
            <a:avLst/>
          </a:prstGeom>
        </p:spPr>
      </p:pic>
      <p:sp>
        <p:nvSpPr>
          <p:cNvPr id="1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263411" y="2714365"/>
            <a:ext cx="2147835" cy="367194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quarter" idx="14" hasCustomPrompt="1"/>
          </p:nvPr>
        </p:nvSpPr>
        <p:spPr>
          <a:xfrm>
            <a:off x="476649" y="2714364"/>
            <a:ext cx="434969" cy="49030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15A41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19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3928544" y="2714365"/>
            <a:ext cx="456443" cy="49030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15A41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7"/>
          </p:nvPr>
        </p:nvSpPr>
        <p:spPr>
          <a:xfrm>
            <a:off x="4671543" y="2714365"/>
            <a:ext cx="2147835" cy="367194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13" y="1856"/>
            <a:ext cx="2025587" cy="685614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7" t="9939" r="9338" b="75761"/>
          <a:stretch/>
        </p:blipFill>
        <p:spPr>
          <a:xfrm>
            <a:off x="6157199" y="797443"/>
            <a:ext cx="979200" cy="9792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6" t="11138" r="26614" b="77739"/>
          <a:stretch/>
        </p:blipFill>
        <p:spPr>
          <a:xfrm>
            <a:off x="5117243" y="740289"/>
            <a:ext cx="979200" cy="97918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11544" r="42072" b="75745"/>
          <a:stretch/>
        </p:blipFill>
        <p:spPr>
          <a:xfrm>
            <a:off x="4146289" y="856834"/>
            <a:ext cx="979184" cy="97918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056867" y="21398"/>
            <a:ext cx="7711074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783" y="1960224"/>
            <a:ext cx="8522525" cy="489592"/>
          </a:xfrm>
          <a:solidFill>
            <a:srgbClr val="415A41"/>
          </a:solidFill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TABELI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19646" y="863030"/>
            <a:ext cx="5813905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2"/>
          </p:nvPr>
        </p:nvSpPr>
        <p:spPr>
          <a:xfrm>
            <a:off x="3203782" y="2632287"/>
            <a:ext cx="8522525" cy="2877479"/>
          </a:xfrm>
        </p:spPr>
        <p:txBody>
          <a:bodyPr/>
          <a:lstStyle/>
          <a:p>
            <a:r>
              <a:rPr lang="pl-PL"/>
              <a:t>Kliknij ikonę, aby dodać tabelę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967525" cy="685799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-1" y="3122"/>
            <a:ext cx="1995667" cy="68548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118065" y="1"/>
            <a:ext cx="7600162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021422"/>
            <a:ext cx="8445500" cy="489600"/>
          </a:xfrm>
          <a:solidFill>
            <a:srgbClr val="415A41"/>
          </a:solidFill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TABELI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abeli 12"/>
          <p:cNvSpPr>
            <a:spLocks noGrp="1"/>
          </p:cNvSpPr>
          <p:nvPr>
            <p:ph type="tbl" sz="quarter" idx="12"/>
          </p:nvPr>
        </p:nvSpPr>
        <p:spPr>
          <a:xfrm>
            <a:off x="3219450" y="2755811"/>
            <a:ext cx="8445500" cy="2265362"/>
          </a:xfrm>
        </p:spPr>
        <p:txBody>
          <a:bodyPr/>
          <a:lstStyle/>
          <a:p>
            <a:r>
              <a:rPr lang="pl-PL"/>
              <a:t>Kliknij ikonę, aby dodać tabelę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4" b="18964"/>
          <a:stretch/>
        </p:blipFill>
        <p:spPr>
          <a:xfrm>
            <a:off x="37299" y="1856"/>
            <a:ext cx="4834721" cy="6242298"/>
          </a:xfrm>
          <a:prstGeom prst="rect">
            <a:avLst/>
          </a:prstGeom>
        </p:spPr>
      </p:pic>
      <p:sp>
        <p:nvSpPr>
          <p:cNvPr id="2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13" y="1856"/>
            <a:ext cx="2025587" cy="6856144"/>
          </a:xfrm>
          <a:prstGeom prst="rect">
            <a:avLst/>
          </a:prstGeom>
        </p:spPr>
      </p:pic>
      <p:sp>
        <p:nvSpPr>
          <p:cNvPr id="4" name="Symbol zastępczy obrazu 3"/>
          <p:cNvSpPr>
            <a:spLocks noGrp="1"/>
          </p:cNvSpPr>
          <p:nvPr>
            <p:ph type="pic" sz="quarter" idx="20"/>
          </p:nvPr>
        </p:nvSpPr>
        <p:spPr>
          <a:xfrm>
            <a:off x="953997" y="2755900"/>
            <a:ext cx="4406900" cy="2876550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2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5" b="15263"/>
          <a:stretch/>
        </p:blipFill>
        <p:spPr>
          <a:xfrm>
            <a:off x="2189217" y="-1475"/>
            <a:ext cx="7578723" cy="5693362"/>
          </a:xfrm>
          <a:prstGeom prst="rect">
            <a:avLst/>
          </a:prstGeom>
        </p:spPr>
      </p:pic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2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967525" cy="685799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12"/>
          </p:nvPr>
        </p:nvSpPr>
        <p:spPr>
          <a:xfrm>
            <a:off x="7363660" y="2041541"/>
            <a:ext cx="3972017" cy="3911105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obrazu 4"/>
          <p:cNvSpPr>
            <a:spLocks noGrp="1"/>
          </p:cNvSpPr>
          <p:nvPr>
            <p:ph type="pic" sz="quarter" idx="14"/>
          </p:nvPr>
        </p:nvSpPr>
        <p:spPr>
          <a:xfrm>
            <a:off x="3365192" y="2021422"/>
            <a:ext cx="3970800" cy="3911105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6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8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1" r:id="rId5"/>
    <p:sldLayoutId id="2147483660" r:id="rId6"/>
    <p:sldLayoutId id="2147483665" r:id="rId7"/>
    <p:sldLayoutId id="2147483663" r:id="rId8"/>
    <p:sldLayoutId id="2147483664" r:id="rId9"/>
    <p:sldLayoutId id="214748366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831B454-AF10-600E-FD97-F28AB0C4E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Jarosław Wiśniewski</a:t>
            </a:r>
          </a:p>
          <a:p>
            <a:r>
              <a:rPr lang="pl-PL" dirty="0"/>
              <a:t>Radca</a:t>
            </a:r>
          </a:p>
          <a:p>
            <a:r>
              <a:rPr lang="pl-PL" dirty="0"/>
              <a:t>Departament Rynków Rolnych i Energii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154228-C16F-999A-7994-F0E06011C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28" y="1287462"/>
            <a:ext cx="5253335" cy="1061418"/>
          </a:xfrm>
        </p:spPr>
        <p:txBody>
          <a:bodyPr/>
          <a:lstStyle/>
          <a:p>
            <a:r>
              <a:rPr lang="pl-PL" sz="2800" dirty="0"/>
              <a:t>Spotkanie Ogólnopolskiego Forum Spółdzielni Energetycznych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DDBAC4-A7C0-68D2-F32B-BAEA7FA63CE1}"/>
              </a:ext>
            </a:extLst>
          </p:cNvPr>
          <p:cNvSpPr txBox="1"/>
          <p:nvPr/>
        </p:nvSpPr>
        <p:spPr>
          <a:xfrm>
            <a:off x="955675" y="60212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Minikowo, 20.01.2026 r.</a:t>
            </a:r>
          </a:p>
        </p:txBody>
      </p:sp>
    </p:spTree>
    <p:extLst>
      <p:ext uri="{BB962C8B-B14F-4D97-AF65-F5344CB8AC3E}">
        <p14:creationId xmlns:p14="http://schemas.microsoft.com/office/powerpoint/2010/main" val="361769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835B91F-53BF-B051-E5E8-DC83312477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9647" y="2388617"/>
            <a:ext cx="7916913" cy="183597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Bieżące prace nad zmiana w przepisach prawa dotyczących spółdzielni energetycznych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Funkcjonowanie spółdzielni energetycznych w okresie przejściowym, </a:t>
            </a:r>
            <a:br>
              <a:rPr lang="pl-PL" dirty="0"/>
            </a:br>
            <a:r>
              <a:rPr lang="pl-PL" dirty="0"/>
              <a:t>tj. od zamieszczenia danych w KOWR do podpisania umów ze sprzedawcą zobowiązanym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ECDFDD-E063-85C3-3E75-781EC53B3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Zagadnienia do dyskusji</a:t>
            </a:r>
          </a:p>
        </p:txBody>
      </p:sp>
    </p:spTree>
    <p:extLst>
      <p:ext uri="{BB962C8B-B14F-4D97-AF65-F5344CB8AC3E}">
        <p14:creationId xmlns:p14="http://schemas.microsoft.com/office/powerpoint/2010/main" val="63844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4DA9DED-2C11-B250-80CD-7892739CF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7648" y="2132856"/>
            <a:ext cx="8445500" cy="36724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/>
              <a:t>Projekt ustawy o zmianie ustawy o odnawialnych źródłach energii oraz niektórych innych ustaw (UD332)</a:t>
            </a:r>
          </a:p>
          <a:p>
            <a:pPr marL="723900" lvl="7" indent="-342900">
              <a:buFont typeface="Arial" panose="020B0604020202020204" pitchFamily="34" charset="0"/>
              <a:buChar char="−"/>
            </a:pPr>
            <a:r>
              <a:rPr lang="pl-PL" dirty="0"/>
              <a:t>doprecyzowanie procedury </a:t>
            </a:r>
            <a:r>
              <a:rPr lang="pl-PL" b="1" dirty="0"/>
              <a:t>rejestracji w KOWR </a:t>
            </a:r>
            <a:r>
              <a:rPr lang="pl-PL" dirty="0"/>
              <a:t>– na 90 dni przed należy złożyć wniosek do sprzedawcy energii o przygotowanie umów;</a:t>
            </a:r>
          </a:p>
          <a:p>
            <a:pPr marL="723900" lvl="7" indent="-342900">
              <a:buFont typeface="Arial" panose="020B0604020202020204" pitchFamily="34" charset="0"/>
              <a:buChar char="−"/>
            </a:pPr>
            <a:r>
              <a:rPr lang="pl-PL" dirty="0"/>
              <a:t>dodanie przepisu wyłączającego </a:t>
            </a:r>
            <a:r>
              <a:rPr lang="pl-PL" b="1" dirty="0"/>
              <a:t>stosowanie PZP przez </a:t>
            </a:r>
            <a:r>
              <a:rPr lang="pl-PL" b="1" dirty="0" err="1"/>
              <a:t>jst</a:t>
            </a:r>
            <a:r>
              <a:rPr lang="pl-PL" b="1" dirty="0"/>
              <a:t> </a:t>
            </a:r>
            <a:r>
              <a:rPr lang="pl-PL" dirty="0"/>
              <a:t>w ramach spółdzielni energetycznych    </a:t>
            </a:r>
          </a:p>
          <a:p>
            <a:pPr marL="381000" lvl="7" indent="0">
              <a:buNone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/>
              <a:t>Projekt ustawy o zmianie ustawy – Prawo energetyczne oraz niektórych innych ustaw (UC84)</a:t>
            </a:r>
          </a:p>
          <a:p>
            <a:pPr marL="723900" lvl="1" indent="-285750">
              <a:buFont typeface="Arial" panose="020B0604020202020204" pitchFamily="34" charset="0"/>
              <a:buChar char="−"/>
            </a:pPr>
            <a:r>
              <a:rPr lang="pl-PL" sz="1800" dirty="0"/>
              <a:t>uwolnienie mocy przyłączeniowych,</a:t>
            </a:r>
          </a:p>
          <a:p>
            <a:pPr marL="723900" lvl="1" indent="-285750">
              <a:buFont typeface="Arial" panose="020B0604020202020204" pitchFamily="34" charset="0"/>
              <a:buChar char="−"/>
            </a:pPr>
            <a:r>
              <a:rPr lang="pl-PL" sz="1800" dirty="0"/>
              <a:t>preferencje </a:t>
            </a:r>
            <a:r>
              <a:rPr lang="pl-PL" sz="1800" dirty="0" err="1"/>
              <a:t>przyłączena</a:t>
            </a:r>
            <a:r>
              <a:rPr lang="pl-PL" sz="1800" dirty="0"/>
              <a:t> dla biogazowni jako stabilnych źródeł OZE.</a:t>
            </a:r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80ECC0-1DDC-6C63-81C8-3F3A828CAC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Spółdzielnie energetyczne </a:t>
            </a:r>
            <a:br>
              <a:rPr lang="pl-PL" dirty="0"/>
            </a:br>
            <a:r>
              <a:rPr lang="pl-PL" dirty="0"/>
              <a:t>– prace nad zmianą przepisów </a:t>
            </a:r>
          </a:p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59461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2060848"/>
            <a:ext cx="8348961" cy="41764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800" b="1" dirty="0"/>
              <a:t>Projekt ustawy o likwidacji barier utrudniających funkcjonowanie jednostek samorządu terytorialnego, (UD309)</a:t>
            </a:r>
          </a:p>
          <a:p>
            <a:pPr algn="just">
              <a:lnSpc>
                <a:spcPct val="150000"/>
              </a:lnSpc>
            </a:pPr>
            <a:r>
              <a:rPr lang="pl-PL" sz="1800" u="sng" dirty="0"/>
              <a:t>Propozycja MRiRW</a:t>
            </a:r>
          </a:p>
          <a:p>
            <a:r>
              <a:rPr lang="pl-PL" dirty="0"/>
              <a:t>Po art. 4 proponuje się dodanie art. 4a w brzmieniu:</a:t>
            </a:r>
          </a:p>
          <a:p>
            <a:r>
              <a:rPr lang="pl-PL" dirty="0"/>
              <a:t>Art. 4a. W ustawie z dnia 21 sierpnia 1997 r. o ograniczeniu prowadzenia działalności gospodarczej przez osoby pełniące funkcje publiczne (Dz. U. 2025 poz. 499) w art. 4 pkt 3 otrzymuje brzmienie:</a:t>
            </a:r>
          </a:p>
          <a:p>
            <a:pPr marL="357188" indent="-357188"/>
            <a:r>
              <a:rPr lang="pl-PL" i="1" dirty="0"/>
              <a:t>„3) być członkami zarządów, rad nadzorczych lub komisji rewizyjnych spółdzielni, z wyjątkiem:</a:t>
            </a:r>
            <a:endParaRPr lang="pl-PL" dirty="0"/>
          </a:p>
          <a:p>
            <a:pPr marL="720725" lvl="0" indent="-271463">
              <a:buFont typeface="+mj-lt"/>
              <a:buAutoNum type="alphaLcParenR"/>
            </a:pPr>
            <a:r>
              <a:rPr lang="pl-PL" i="1" dirty="0"/>
              <a:t>rad nadzorczych spółdzielni mieszkaniowych;</a:t>
            </a:r>
            <a:endParaRPr lang="pl-PL" dirty="0"/>
          </a:p>
          <a:p>
            <a:pPr marL="720725" indent="-271463" algn="just">
              <a:buFont typeface="+mj-lt"/>
              <a:buAutoNum type="alphaLcParenR"/>
            </a:pPr>
            <a:r>
              <a:rPr lang="pl-PL" i="1" u="sng" dirty="0"/>
              <a:t>zarządów, rad nadzorczych lub komisji rewizyjnych spółdzielni energetycznych - w przypadku, osób wymienionych w art. 2 pkt 6 i 6a, o ile zostały wskazane przez jednostki samorządu terytorialnego, których organy podjęły uchwały o utworzeniu lub przystąpieniu do danej spółdzielni energetycznej”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Spółdzielnie energetyczne </a:t>
            </a:r>
            <a:br>
              <a:rPr lang="pl-PL" sz="2400" dirty="0"/>
            </a:br>
            <a:r>
              <a:rPr lang="pl-PL" sz="2400" dirty="0"/>
              <a:t>– prace nad zmianą przepisów </a:t>
            </a:r>
          </a:p>
        </p:txBody>
      </p:sp>
    </p:spTree>
    <p:extLst>
      <p:ext uri="{BB962C8B-B14F-4D97-AF65-F5344CB8AC3E}">
        <p14:creationId xmlns:p14="http://schemas.microsoft.com/office/powerpoint/2010/main" val="70376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46472A-4FD2-4019-D678-200B50258D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9696" y="888715"/>
            <a:ext cx="6336703" cy="611188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Funkcjonowanie spółdzielni energetycznych w okresie przejściowym – do czasu podpisania umów ze sprzedawcą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BD9AB48-C61E-938F-A194-04758816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59" y="3804940"/>
            <a:ext cx="1260475" cy="9001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1DBBEC2-C20F-19E8-22EE-A29EFF3D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59" y="3362028"/>
            <a:ext cx="1260475" cy="720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id="{85839203-9275-3D1D-862F-E32A12CF6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7396" y="4163715"/>
            <a:ext cx="3060700" cy="539750"/>
          </a:xfrm>
          <a:prstGeom prst="line">
            <a:avLst/>
          </a:prstGeom>
          <a:noFill/>
          <a:ln w="9525" cap="flat">
            <a:solidFill>
              <a:srgbClr val="3465A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01E1552-40F4-73FA-2F85-481046E06704}"/>
              </a:ext>
            </a:extLst>
          </p:cNvPr>
          <p:cNvSpPr txBox="1">
            <a:spLocks noChangeArrowheads="1"/>
          </p:cNvSpPr>
          <p:nvPr/>
        </p:nvSpPr>
        <p:spPr bwMode="auto">
          <a:xfrm rot="540000">
            <a:off x="5896471" y="3738265"/>
            <a:ext cx="2722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pl-PL" altLang="pl-PL"/>
              <a:t>Wytwarzanie</a:t>
            </a:r>
          </a:p>
          <a:p>
            <a:r>
              <a:rPr lang="pl-PL" altLang="pl-PL"/>
              <a:t>(sprzedaż bez wsparcia)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0CC682-69B3-DD7E-847A-850A545A2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634" y="5784553"/>
            <a:ext cx="900112" cy="720725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5D402E0-6064-C873-C6BE-328D715EC92E}"/>
              </a:ext>
            </a:extLst>
          </p:cNvPr>
          <p:cNvSpPr txBox="1">
            <a:spLocks noChangeArrowheads="1"/>
          </p:cNvSpPr>
          <p:nvPr/>
        </p:nvSpPr>
        <p:spPr bwMode="auto">
          <a:xfrm rot="20880000">
            <a:off x="5744071" y="5630565"/>
            <a:ext cx="29083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pl-PL" altLang="pl-PL"/>
              <a:t>Zakup po cenie z taryfy na potrzeby własne</a:t>
            </a: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DFEC70DE-2076-38F6-FB50-A456529197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77396" y="5244803"/>
            <a:ext cx="3060700" cy="720725"/>
          </a:xfrm>
          <a:prstGeom prst="line">
            <a:avLst/>
          </a:prstGeom>
          <a:noFill/>
          <a:ln w="9525" cap="flat">
            <a:solidFill>
              <a:srgbClr val="3465A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1CCD144-DEE6-F40D-71AE-005602B3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909" y="4679653"/>
            <a:ext cx="16192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r>
              <a:rPr lang="pl-PL" altLang="pl-PL"/>
              <a:t>Sprzedawca zobowiązany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13D4E7B-8B66-56BA-5322-4ECC7F04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1988840"/>
            <a:ext cx="95392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pl-PL" altLang="pl-PL" b="1" dirty="0"/>
              <a:t>Funkcjonowanie spółdzielni energetycznych </a:t>
            </a:r>
            <a:r>
              <a:rPr lang="pl-PL" altLang="pl-PL" b="1" u="sng" dirty="0"/>
              <a:t>w okresie przejściowym</a:t>
            </a:r>
            <a:r>
              <a:rPr lang="pl-PL" altLang="pl-PL" dirty="0"/>
              <a:t>, </a:t>
            </a:r>
            <a:br>
              <a:rPr lang="pl-PL" altLang="pl-PL" dirty="0"/>
            </a:br>
            <a:r>
              <a:rPr lang="pl-PL" altLang="pl-PL" dirty="0"/>
              <a:t>tj. od zamieszczenia danych w KOWR do podpisania umów ze sprzedawcą zobowiązanym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866C9CC5-BE14-9DB5-E5EA-0BAD24BAE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871" y="4201815"/>
            <a:ext cx="12128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r>
              <a:rPr lang="pl-PL" altLang="pl-PL">
                <a:solidFill>
                  <a:srgbClr val="FFFFFF"/>
                </a:solidFill>
              </a:rPr>
              <a:t>Wytwórca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0A671E8C-AB29-F6A3-01E3-2CF30A696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059" y="6004422"/>
            <a:ext cx="12128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r>
              <a:rPr lang="pl-PL" altLang="pl-PL" sz="1600" dirty="0">
                <a:solidFill>
                  <a:srgbClr val="FFFFFF"/>
                </a:solidFill>
              </a:rPr>
              <a:t>Odbiorca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B7126836-223F-139B-6F3E-A4AB7DCF9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9" y="3481090"/>
            <a:ext cx="1884362" cy="3060700"/>
          </a:xfrm>
          <a:prstGeom prst="roundRect">
            <a:avLst>
              <a:gd name="adj" fmla="val 16667"/>
            </a:avLst>
          </a:prstGeom>
          <a:noFill/>
          <a:ln w="291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C9EBCAFF-5194-084C-620F-EF30CC21747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558752" y="4386760"/>
            <a:ext cx="169227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r>
              <a:rPr lang="pl-PL" altLang="pl-PL">
                <a:solidFill>
                  <a:srgbClr val="FF0000"/>
                </a:solidFill>
              </a:rPr>
              <a:t>Spółdzielnia energetyczna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9DBD5C47-E5A1-6088-5113-BE5F75492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796" y="4868565"/>
            <a:ext cx="1306513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446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pl-PL" altLang="pl-PL" sz="1400"/>
              <a:t>brak wew. rozliczeń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20246480-DC99-3B89-C839-BAF9A563C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809" y="4868565"/>
            <a:ext cx="720725" cy="539750"/>
          </a:xfrm>
          <a:prstGeom prst="line">
            <a:avLst/>
          </a:prstGeom>
          <a:noFill/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28BD6DEC-033E-0CC7-D7E9-BEFE13C0C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0371" y="4868565"/>
            <a:ext cx="900113" cy="539750"/>
          </a:xfrm>
          <a:prstGeom prst="line">
            <a:avLst/>
          </a:prstGeom>
          <a:noFill/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47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1B2894-7294-8278-58E9-F0C661BDED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Sprawozdawczość do KOWR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C88B386A-0E18-7EBB-3104-3E2B1379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906" y="4484702"/>
            <a:ext cx="2700338" cy="1508125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endParaRPr lang="pl-PL" altLang="pl-PL" dirty="0"/>
          </a:p>
          <a:p>
            <a:pPr algn="ctr"/>
            <a:r>
              <a:rPr lang="pl-PL" altLang="pl-PL" dirty="0"/>
              <a:t>Łączna ilości </a:t>
            </a:r>
          </a:p>
          <a:p>
            <a:pPr algn="ctr"/>
            <a:r>
              <a:rPr lang="pl-PL" altLang="pl-PL" dirty="0"/>
              <a:t>zakupionej energii przez odbiorców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9C96724-8272-8FDC-4177-D0B88A42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831" y="4622815"/>
            <a:ext cx="2843213" cy="1370013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pl-PL" altLang="pl-PL" dirty="0"/>
              <a:t>Łączna ilość wytworzonej i sprzedanej energii w ciągu roku przez wytwórców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C1E8C97-B551-57F5-EBE5-96E9D14E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523" y="4733940"/>
            <a:ext cx="2879725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pl-PL" altLang="pl-PL" dirty="0">
                <a:cs typeface="Arial" panose="020B0604020202020204" pitchFamily="34" charset="0"/>
              </a:rPr>
              <a:t>*</a:t>
            </a:r>
            <a:r>
              <a:rPr lang="pl-PL" altLang="pl-PL" dirty="0"/>
              <a:t> 0,6</a:t>
            </a:r>
          </a:p>
          <a:p>
            <a:pPr algn="ctr"/>
            <a:r>
              <a:rPr lang="pl-PL" altLang="pl-PL" sz="1400" dirty="0"/>
              <a:t>(po uwzględnieniu ilości jaka wynikałaby z opustu)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E0DF100-108A-CD17-DDDA-BB177E06B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5004608"/>
            <a:ext cx="4476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/>
          <a:p>
            <a:r>
              <a:rPr lang="pl-PL" altLang="pl-PL" dirty="0">
                <a:solidFill>
                  <a:srgbClr val="000000"/>
                </a:solidFill>
              </a:rPr>
              <a:t>&lt;=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F2FD8CB-8F52-B8BF-B365-3C1934656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119" y="2122503"/>
            <a:ext cx="93662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pl-PL" altLang="pl-PL" dirty="0"/>
              <a:t>Kontrola spełnienia warunku wytwarzania przez spółdzielnię energii elektrycznej wyłącznie na potrzeby spółdzielni energetycznej i jej członków</a:t>
            </a:r>
          </a:p>
          <a:p>
            <a:endParaRPr lang="pl-PL" altLang="pl-PL" dirty="0"/>
          </a:p>
          <a:p>
            <a:pPr algn="ctr"/>
            <a:r>
              <a:rPr lang="pl-PL" altLang="pl-PL" sz="1400" dirty="0"/>
              <a:t>(z uwzględnieniem okresu przejściowego, tj. od zamieszczenia danych w KOWR do podpisania umów </a:t>
            </a:r>
            <a:br>
              <a:rPr lang="pl-PL" altLang="pl-PL" sz="1400" dirty="0"/>
            </a:br>
            <a:r>
              <a:rPr lang="pl-PL" altLang="pl-PL" sz="1400" dirty="0"/>
              <a:t>ze sprzedawcą zobowiązanym)</a:t>
            </a:r>
          </a:p>
        </p:txBody>
      </p:sp>
    </p:spTree>
    <p:extLst>
      <p:ext uri="{BB962C8B-B14F-4D97-AF65-F5344CB8AC3E}">
        <p14:creationId xmlns:p14="http://schemas.microsoft.com/office/powerpoint/2010/main" val="131586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0627809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4" id="{BB5A6F33-183A-4027-8BE8-988AAE9070A1}" vid="{9CC1346B-C4ED-4451-9635-D426F5B8C0E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0f2f53b-0fcc-47a3-9084-6cf0afe8595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7EC52313D73C4C89F2F577653D426F" ma:contentTypeVersion="14" ma:contentTypeDescription="Utwórz nowy dokument." ma:contentTypeScope="" ma:versionID="8015e944bda2a3454bfe31e9fbeae89b">
  <xsd:schema xmlns:xsd="http://www.w3.org/2001/XMLSchema" xmlns:xs="http://www.w3.org/2001/XMLSchema" xmlns:p="http://schemas.microsoft.com/office/2006/metadata/properties" xmlns:ns3="e0f2f53b-0fcc-47a3-9084-6cf0afe85959" xmlns:ns4="b8f5b921-71c1-423b-9ec9-1f24f3672a49" targetNamespace="http://schemas.microsoft.com/office/2006/metadata/properties" ma:root="true" ma:fieldsID="db06f772f6c93bb98ca372e11f53c5dc" ns3:_="" ns4:_="">
    <xsd:import namespace="e0f2f53b-0fcc-47a3-9084-6cf0afe85959"/>
    <xsd:import namespace="b8f5b921-71c1-423b-9ec9-1f24f3672a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2f53b-0fcc-47a3-9084-6cf0afe859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5b921-71c1-423b-9ec9-1f24f3672a4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060B9F-F170-42B1-A2B4-80FC411A27C0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8f5b921-71c1-423b-9ec9-1f24f3672a49"/>
    <ds:schemaRef ds:uri="http://schemas.microsoft.com/office/infopath/2007/PartnerControls"/>
    <ds:schemaRef ds:uri="e0f2f53b-0fcc-47a3-9084-6cf0afe8595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55200E-ADAE-468F-B453-D19CD205C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f2f53b-0fcc-47a3-9084-6cf0afe85959"/>
    <ds:schemaRef ds:uri="b8f5b921-71c1-423b-9ec9-1f24f3672a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A73DAC-64AB-43FC-A057-F577D090A1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Prezentacja2 - nowa</Template>
  <TotalTime>1685</TotalTime>
  <Words>412</Words>
  <Application>Microsoft Office PowerPoint</Application>
  <PresentationFormat>Panoramiczny</PresentationFormat>
  <Paragraphs>47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MRiRW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Lewandowska Barbara</dc:creator>
  <cp:lastModifiedBy>Wiśniewski Jarosław</cp:lastModifiedBy>
  <cp:revision>114</cp:revision>
  <dcterms:created xsi:type="dcterms:W3CDTF">2023-03-21T11:00:44Z</dcterms:created>
  <dcterms:modified xsi:type="dcterms:W3CDTF">2026-01-20T10:15:07Z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0x010100EC7EC52313D73C4C89F2F577653D426F</vt:lpwstr>
  </property>
</Properties>
</file>