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86" r:id="rId3"/>
    <p:sldId id="296" r:id="rId4"/>
    <p:sldId id="287" r:id="rId5"/>
    <p:sldId id="293" r:id="rId6"/>
    <p:sldId id="295" r:id="rId7"/>
    <p:sldId id="294" r:id="rId8"/>
    <p:sldId id="288" r:id="rId9"/>
    <p:sldId id="289" r:id="rId10"/>
    <p:sldId id="283" r:id="rId11"/>
    <p:sldId id="292" r:id="rId12"/>
    <p:sldId id="285" r:id="rId13"/>
    <p:sldId id="290" r:id="rId14"/>
    <p:sldId id="291" r:id="rId15"/>
  </p:sldIdLst>
  <p:sldSz cx="10693400" cy="7562850"/>
  <p:notesSz cx="9874250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>
      <p:cViewPr varScale="1">
        <p:scale>
          <a:sx n="76" d="100"/>
          <a:sy n="76" d="100"/>
        </p:scale>
        <p:origin x="121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12B2D330-BB9D-79B8-638C-FBCCBC5731F1}"/>
              </a:ext>
            </a:extLst>
          </p:cNvPr>
          <p:cNvSpPr/>
          <p:nvPr userDrawn="1"/>
        </p:nvSpPr>
        <p:spPr>
          <a:xfrm>
            <a:off x="1" y="2409825"/>
            <a:ext cx="10701746" cy="3581400"/>
          </a:xfrm>
          <a:custGeom>
            <a:avLst/>
            <a:gdLst/>
            <a:ahLst/>
            <a:cxnLst/>
            <a:rect l="l" t="t" r="r" b="b"/>
            <a:pathLst>
              <a:path w="10692765" h="2456815">
                <a:moveTo>
                  <a:pt x="10692384" y="2456687"/>
                </a:moveTo>
                <a:lnTo>
                  <a:pt x="0" y="2456687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2456687"/>
                </a:lnTo>
                <a:close/>
              </a:path>
            </a:pathLst>
          </a:custGeom>
          <a:solidFill>
            <a:srgbClr val="FB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8500" y="2596133"/>
            <a:ext cx="9296400" cy="3242692"/>
          </a:xfrm>
        </p:spPr>
        <p:txBody>
          <a:bodyPr lIns="0" tIns="0" rIns="0" bIns="0"/>
          <a:lstStyle>
            <a:lvl1pPr>
              <a:defRPr sz="175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4D22EAC-9FB1-07D8-5CA7-5969D0D5B7B8}"/>
              </a:ext>
            </a:extLst>
          </p:cNvPr>
          <p:cNvSpPr/>
          <p:nvPr userDrawn="1"/>
        </p:nvSpPr>
        <p:spPr>
          <a:xfrm>
            <a:off x="1" y="6131084"/>
            <a:ext cx="10710718" cy="164941"/>
          </a:xfrm>
          <a:custGeom>
            <a:avLst/>
            <a:gdLst/>
            <a:ahLst/>
            <a:cxnLst/>
            <a:rect l="l" t="t" r="r" b="b"/>
            <a:pathLst>
              <a:path w="10692765" h="204470">
                <a:moveTo>
                  <a:pt x="10692384" y="204216"/>
                </a:moveTo>
                <a:lnTo>
                  <a:pt x="0" y="204216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204216"/>
                </a:lnTo>
                <a:close/>
              </a:path>
            </a:pathLst>
          </a:custGeom>
          <a:solidFill>
            <a:srgbClr val="36A76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900" y="657225"/>
            <a:ext cx="9982200" cy="5638800"/>
          </a:xfrm>
        </p:spPr>
        <p:txBody>
          <a:bodyPr lIns="0" tIns="0" rIns="0" bIns="0"/>
          <a:lstStyle>
            <a:lvl1pPr>
              <a:defRPr sz="175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598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us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52F5BAF-EC40-E3FD-6AC6-9F852181E3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81" y="778752"/>
            <a:ext cx="2384917" cy="91832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61500" y="6671119"/>
            <a:ext cx="486918" cy="46310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128768" y="6846379"/>
            <a:ext cx="4238625" cy="0"/>
          </a:xfrm>
          <a:custGeom>
            <a:avLst/>
            <a:gdLst/>
            <a:ahLst/>
            <a:cxnLst/>
            <a:rect l="l" t="t" r="r" b="b"/>
            <a:pathLst>
              <a:path w="4238625">
                <a:moveTo>
                  <a:pt x="4238244" y="0"/>
                </a:moveTo>
                <a:lnTo>
                  <a:pt x="4238244" y="0"/>
                </a:lnTo>
                <a:lnTo>
                  <a:pt x="0" y="0"/>
                </a:lnTo>
              </a:path>
            </a:pathLst>
          </a:custGeom>
          <a:ln w="56387">
            <a:solidFill>
              <a:srgbClr val="FFCD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103104" y="7091743"/>
            <a:ext cx="611505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611124" y="0"/>
                </a:moveTo>
                <a:lnTo>
                  <a:pt x="0" y="0"/>
                </a:lnTo>
              </a:path>
            </a:pathLst>
          </a:custGeom>
          <a:ln w="56387">
            <a:solidFill>
              <a:srgbClr val="FFCD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897365" y="659796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65532" y="0"/>
                </a:moveTo>
                <a:lnTo>
                  <a:pt x="65532" y="0"/>
                </a:lnTo>
                <a:lnTo>
                  <a:pt x="0" y="65532"/>
                </a:lnTo>
              </a:path>
            </a:pathLst>
          </a:custGeom>
          <a:ln w="56387">
            <a:solidFill>
              <a:srgbClr val="21B5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443212" y="6599491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0"/>
                </a:moveTo>
                <a:lnTo>
                  <a:pt x="0" y="0"/>
                </a:lnTo>
                <a:lnTo>
                  <a:pt x="65532" y="65531"/>
                </a:lnTo>
              </a:path>
            </a:pathLst>
          </a:custGeom>
          <a:ln w="56387">
            <a:solidFill>
              <a:srgbClr val="21B5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694673" y="6503479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0"/>
                </a:lnTo>
                <a:lnTo>
                  <a:pt x="0" y="92964"/>
                </a:lnTo>
              </a:path>
            </a:pathLst>
          </a:custGeom>
          <a:ln w="56387">
            <a:solidFill>
              <a:srgbClr val="FFCD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2103120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464820" y="0"/>
                </a:moveTo>
                <a:lnTo>
                  <a:pt x="0" y="0"/>
                </a:lnTo>
              </a:path>
            </a:pathLst>
          </a:custGeom>
          <a:ln w="56387">
            <a:solidFill>
              <a:srgbClr val="FFCD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9" y="863518"/>
            <a:ext cx="7518400" cy="816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3366" y="2596133"/>
            <a:ext cx="8288020" cy="3011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213283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213283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213283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1B76F81-4485-2767-FC9E-207A41C7B2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46" y="257309"/>
            <a:ext cx="2300532" cy="885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3" r:id="rId3"/>
    <p:sldLayoutId id="2147483664" r:id="rId4"/>
    <p:sldLayoutId id="2147483665" r:id="rId5"/>
  </p:sldLayoutIdLst>
  <p:transition spd="slow">
    <p:fade/>
  </p:transition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2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groups/ogolnopolskieforumspoldzielnienergetycznyc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kalnaenergia.p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podr.clickmeeting.com/ogolnopolskie-forum-spoldzielni-energetycznych-ofse-i/regist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F1A16E-C894-5171-FD94-4690757D6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196" y="3133353"/>
            <a:ext cx="9512424" cy="1107996"/>
          </a:xfrm>
        </p:spPr>
        <p:txBody>
          <a:bodyPr/>
          <a:lstStyle/>
          <a:p>
            <a:r>
              <a:rPr lang="pl-PL" sz="3600" b="1" dirty="0"/>
              <a:t>Ogólnopolskie Forum Spółdzielni Energetycznych (OFSE)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29018838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D317A7B-A2D4-D7C9-ABC2-94BD64936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4212" y="973113"/>
            <a:ext cx="9425880" cy="13085634"/>
          </a:xfrm>
        </p:spPr>
        <p:txBody>
          <a:bodyPr/>
          <a:lstStyle/>
          <a:p>
            <a:r>
              <a:rPr lang="pl-PL" sz="4000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B050"/>
                </a:solidFill>
              </a:rPr>
              <a:t>  Cykliczne spotkania/ p</a:t>
            </a:r>
            <a:r>
              <a:rPr lang="pl-PL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ierwszy czwartek każdego miesiąca w godzinach</a:t>
            </a:r>
          </a:p>
          <a:p>
            <a:r>
              <a:rPr lang="pl-PL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pl-PL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(8.30 10.30)</a:t>
            </a:r>
          </a:p>
          <a:p>
            <a:endParaRPr lang="pl-PL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ANKIETA</a:t>
            </a:r>
            <a:endParaRPr lang="pl-PL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Propozycja tematów kolejnych OFSE:</a:t>
            </a:r>
            <a:endParaRPr lang="pl-PL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pl-PL" sz="20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000" dirty="0" err="1">
                <a:solidFill>
                  <a:srgbClr val="843C0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Luty</a:t>
            </a:r>
            <a:r>
              <a:rPr lang="en-US" sz="2000" dirty="0">
                <a:solidFill>
                  <a:srgbClr val="843C0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/ 08.02.2024</a:t>
            </a:r>
            <a:endParaRPr lang="pl-PL" sz="2000" dirty="0">
              <a:solidFill>
                <a:srgbClr val="843C0C"/>
              </a:solidFill>
              <a:latin typeface="Book Antiqua" panose="0204060205030503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pl-PL" sz="2000" dirty="0">
                <a:solidFill>
                  <a:srgbClr val="843C0C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Temat</a:t>
            </a:r>
            <a:r>
              <a:rPr lang="en-US" sz="2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2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spółdzielnia zgłoszona do programu ”Energia dla Wsi” </a:t>
            </a:r>
            <a:br>
              <a:rPr lang="pl-PL" sz="2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-doświadczenia istniejącej spółdzielni, aktualne wyzwania</a:t>
            </a:r>
          </a:p>
          <a:p>
            <a:pPr marL="685800" algn="just">
              <a:lnSpc>
                <a:spcPct val="120000"/>
              </a:lnSpc>
            </a:pPr>
            <a:endParaRPr lang="pl-PL" sz="2000" dirty="0">
              <a:solidFill>
                <a:srgbClr val="595959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5000"/>
              </a:lnSpc>
            </a:pPr>
            <a:r>
              <a:rPr lang="pl-PL" sz="20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000" dirty="0" err="1">
                <a:solidFill>
                  <a:srgbClr val="843C0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Marzec</a:t>
            </a:r>
            <a:r>
              <a:rPr lang="en-US" sz="2000" dirty="0">
                <a:solidFill>
                  <a:srgbClr val="843C0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/ 07.03.2024/</a:t>
            </a:r>
            <a:endParaRPr lang="pl-PL" sz="2000" dirty="0">
              <a:solidFill>
                <a:srgbClr val="843C0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l">
              <a:lnSpc>
                <a:spcPct val="105000"/>
              </a:lnSpc>
            </a:pPr>
            <a:r>
              <a:rPr lang="pl-PL" sz="2000" dirty="0">
                <a:solidFill>
                  <a:srgbClr val="843C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Temat</a:t>
            </a:r>
            <a:r>
              <a:rPr lang="en-US" sz="2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</a:t>
            </a:r>
            <a:r>
              <a:rPr lang="pl-PL" sz="20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ustracja</a:t>
            </a:r>
            <a:r>
              <a:rPr lang="pl-PL" sz="2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spółdzielni energetycznej  </a:t>
            </a:r>
          </a:p>
          <a:p>
            <a:pPr marL="685800" algn="just">
              <a:lnSpc>
                <a:spcPct val="105000"/>
              </a:lnSpc>
            </a:pPr>
            <a:endParaRPr lang="pl-PL" sz="2000" dirty="0">
              <a:solidFill>
                <a:srgbClr val="595959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pl-PL" sz="2000" dirty="0">
                <a:solidFill>
                  <a:srgbClr val="843C0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Kwiecień / </a:t>
            </a:r>
            <a:r>
              <a:rPr lang="en-US" sz="2000" dirty="0">
                <a:solidFill>
                  <a:srgbClr val="843C0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04.04.2024</a:t>
            </a:r>
            <a:br>
              <a:rPr lang="en-US" sz="2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0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Temat</a:t>
            </a:r>
            <a:r>
              <a:rPr lang="en-US" sz="2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Prawo</a:t>
            </a:r>
            <a:r>
              <a:rPr lang="en-US" sz="2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zamówień</a:t>
            </a:r>
            <a:r>
              <a:rPr lang="en-US" sz="2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publicznych</a:t>
            </a:r>
            <a:endParaRPr lang="pl-PL" sz="2000" dirty="0">
              <a:solidFill>
                <a:srgbClr val="595959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4000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4000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897018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B27E178-1C79-B835-E647-81B82926E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8228" y="1189137"/>
            <a:ext cx="9982200" cy="923330"/>
          </a:xfrm>
        </p:spPr>
        <p:txBody>
          <a:bodyPr/>
          <a:lstStyle/>
          <a:p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Strona internetowa OFSE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                                  Link do strony OFSE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08A3DB-0F34-673D-95D7-F9ACD21A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024" y="2917329"/>
            <a:ext cx="7845147" cy="43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2169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E15D925-7560-CC85-AAE8-CCF7949E5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72" y="1261145"/>
            <a:ext cx="9982200" cy="1928733"/>
          </a:xfrm>
        </p:spPr>
        <p:txBody>
          <a:bodyPr/>
          <a:lstStyle/>
          <a:p>
            <a:pPr lvl="0">
              <a:lnSpc>
                <a:spcPct val="105000"/>
              </a:lnSpc>
              <a:spcAft>
                <a:spcPts val="800"/>
              </a:spcAft>
              <a:buSzPts val="1400"/>
            </a:pPr>
            <a:r>
              <a:rPr lang="pl-PL" sz="40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Propozycje kolejnych tematów OFSE</a:t>
            </a:r>
          </a:p>
          <a:p>
            <a:pPr lvl="0">
              <a:lnSpc>
                <a:spcPct val="105000"/>
              </a:lnSpc>
              <a:spcAft>
                <a:spcPts val="800"/>
              </a:spcAft>
              <a:buSzPts val="1400"/>
            </a:pPr>
            <a:endParaRPr lang="pl-PL" sz="4000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Propozycje??</a:t>
            </a:r>
          </a:p>
        </p:txBody>
      </p:sp>
    </p:spTree>
    <p:extLst>
      <p:ext uri="{BB962C8B-B14F-4D97-AF65-F5344CB8AC3E}">
        <p14:creationId xmlns:p14="http://schemas.microsoft.com/office/powerpoint/2010/main" val="17970051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3A76500-8F84-3E15-711D-B2AA473DF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220" y="829097"/>
            <a:ext cx="7848872" cy="1777410"/>
          </a:xfrm>
        </p:spPr>
        <p:txBody>
          <a:bodyPr/>
          <a:lstStyle/>
          <a:p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Grupa dyskusyjna</a:t>
            </a:r>
            <a:b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(zamknięta)- Facebook</a:t>
            </a:r>
          </a:p>
          <a:p>
            <a:r>
              <a:rPr lang="pl-P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  https://www.facebook.com/groups/ogolnopolskieforumspoldzielnienergetycznych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03AF875-4398-3280-B8C6-87A5EEB36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9" y="2606507"/>
            <a:ext cx="8453734" cy="44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8062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3B74592-79D9-A535-83FB-9CAC2E538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4252" y="1189137"/>
            <a:ext cx="9982200" cy="3223959"/>
          </a:xfrm>
        </p:spPr>
        <p:txBody>
          <a:bodyPr/>
          <a:lstStyle/>
          <a:p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Bieżące tematy SE</a:t>
            </a:r>
          </a:p>
          <a:p>
            <a:endParaRPr lang="pl-P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Przeszkody w funkcjonowaniu 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Wolne wnioski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pl-P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277761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FBC6BA5-77CA-870F-16C7-1716C3986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220" y="1261145"/>
            <a:ext cx="9478144" cy="4616648"/>
          </a:xfrm>
        </p:spPr>
        <p:txBody>
          <a:bodyPr/>
          <a:lstStyle/>
          <a:p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Sprawy organizacyjne OFSE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/>
              <a:t>Historia FORUM OFSE - </a:t>
            </a:r>
            <a:r>
              <a:rPr lang="pl-PL" sz="2000" dirty="0" err="1"/>
              <a:t>Renaldo</a:t>
            </a: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/>
              <a:t>Regulamin, zasady udziału, członkostwo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/>
              <a:t>Rejestracja- platforma </a:t>
            </a:r>
            <a:r>
              <a:rPr lang="pl-PL" sz="2000" dirty="0" err="1"/>
              <a:t>ClickMeeting</a:t>
            </a: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/>
              <a:t>Strona internetowa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/>
              <a:t>Harmonogram i terminy spotkań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/>
              <a:t>Grupa dyskusyjna (zamknięta) Facebook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/>
              <a:t>Bieżące tematy, przeszkody w funkcjonowaniu 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/>
          </a:p>
          <a:p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39381295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ED471B-6F4B-F8D6-7525-AEDDFCE9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180" y="469058"/>
            <a:ext cx="9649072" cy="8086829"/>
          </a:xfrm>
        </p:spPr>
        <p:txBody>
          <a:bodyPr/>
          <a:lstStyle/>
          <a:p>
            <a:pPr algn="just"/>
            <a:r>
              <a:rPr lang="pl-PL" sz="40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HISTORIA FORUM</a:t>
            </a:r>
          </a:p>
          <a:p>
            <a:pPr algn="l"/>
            <a:endParaRPr lang="pl-PL" sz="1600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pl-PL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Forum powstało w wyniku realizacji projektu Ministerstwa Rolnictwa i Rozwoju Wsi pt. Rozwój obszarów wiejskich poprzez odnawialne źródła energii - </a:t>
            </a:r>
            <a:r>
              <a:rPr lang="pl-PL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RENALDO</a:t>
            </a:r>
            <a:r>
              <a:rPr lang="pl-PL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”, który był realizowany w latach 2021-23</a:t>
            </a:r>
          </a:p>
          <a:p>
            <a:pPr algn="just"/>
            <a:endParaRPr lang="pl-PL" sz="1600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l-PL" sz="1600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przy współpracy: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Kujawsko-Pomorskiego Ośrodka Doradztwa Rolniczego w Minikowie (KPODR)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Fundacji </a:t>
            </a:r>
            <a:r>
              <a:rPr lang="pl-PL" sz="1600" dirty="0" err="1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Activus</a:t>
            </a:r>
            <a:r>
              <a:rPr lang="pl-PL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 Instytut Rozwoju Społeczności Lokalnej (ACTIVUS)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u="sng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przy współpracy samorządów, tj. przedstawicieli gmin województwa podlaskiego (Stawiski, Korycin, Turoś</a:t>
            </a:r>
            <a:r>
              <a:rPr lang="pl-PL" sz="1600" u="sng" dirty="0"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ń Kościelna i Michałowo) </a:t>
            </a:r>
            <a:r>
              <a:rPr lang="pl-PL" sz="1600" u="sng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oraz kujawsko-pomorskiego (Łubianka, Rypin, Chełmża) </a:t>
            </a:r>
          </a:p>
          <a:p>
            <a:pPr algn="just"/>
            <a:endParaRPr lang="pl-PL" sz="1600" u="sng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l-PL" sz="1600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przy zaangażowaniu merytorycznym, organizacyjnym i wsparciu: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Stowarzyszenia na rzecz Efektywności im. Prof. Krzysztofa Żmijewskiego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u="sng" dirty="0"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F</a:t>
            </a:r>
            <a:r>
              <a:rPr lang="pl-PL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irmy </a:t>
            </a:r>
            <a:r>
              <a:rPr lang="pl-PL" sz="1600" dirty="0" err="1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Iso</a:t>
            </a:r>
            <a:r>
              <a:rPr lang="pl-PL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-Tech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Adama Mrozińskiego, Politechnika Bydgoska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KOWR-u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highlight>
                <a:srgbClr val="FFFF00"/>
              </a:highlight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l-PL" sz="1600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zespołu ekspertów m.in: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Ireneusza Perkowskiego (I zarejestrowana w Polsce Spółdzielnia </a:t>
            </a:r>
            <a:r>
              <a:rPr lang="pl-PL" sz="1600" dirty="0" err="1"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energetyczna-Eisall</a:t>
            </a:r>
            <a:r>
              <a:rPr lang="pl-PL" sz="1600" dirty="0"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Daniela Raczkiewicza- twórcy kalkulatora </a:t>
            </a:r>
            <a:r>
              <a:rPr lang="pl-PL" sz="1600" dirty="0" err="1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Renaldo</a:t>
            </a:r>
            <a:r>
              <a:rPr lang="pl-PL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Piotra </a:t>
            </a:r>
            <a:r>
              <a:rPr lang="pl-PL" sz="1600" dirty="0" err="1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Banaszuka</a:t>
            </a:r>
            <a:r>
              <a:rPr lang="pl-PL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, Politechnika Białostocka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Biogazowni Rypin w Starorypinie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Agnieszki </a:t>
            </a:r>
            <a:r>
              <a:rPr lang="pl-PL" sz="1600" dirty="0" err="1"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Sztube</a:t>
            </a:r>
            <a:r>
              <a:rPr lang="pl-PL" sz="1600" dirty="0"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pl-PL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Kancelaria Radców Prawnych i Adwokatów </a:t>
            </a:r>
            <a:r>
              <a:rPr lang="pl-PL" sz="1600" dirty="0" err="1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Naworska</a:t>
            </a:r>
            <a:r>
              <a:rPr lang="pl-PL" sz="16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Marszałek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sp. p.</a:t>
            </a:r>
            <a:endParaRPr lang="pl-PL" sz="1600" dirty="0">
              <a:effectLst/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effectLst/>
              <a:highlight>
                <a:srgbClr val="FFFF00"/>
              </a:highlight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algn="just"/>
            <a:endParaRPr lang="pl-PL" sz="1800" dirty="0">
              <a:effectLst/>
              <a:highlight>
                <a:srgbClr val="FFFF00"/>
              </a:highlight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936005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DAE11C2-5EB3-C167-1A11-2EE39060A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132" y="1045121"/>
            <a:ext cx="10153128" cy="8309967"/>
          </a:xfrm>
        </p:spPr>
        <p:txBody>
          <a:bodyPr/>
          <a:lstStyle/>
          <a:p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Regulamin OFSE</a:t>
            </a:r>
          </a:p>
          <a:p>
            <a:endParaRPr lang="pl-P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l-PL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CELE: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Ogólnopolskie Forum Spółdzielni Energetycznych (OFSE)</a:t>
            </a: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zajmuję się: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diagnozowaniem uwarunkowań, barier i możliwości dla rozwoju spółdzielni energetycznych jako lokalnych rynków energii na obszarach wiejskich i miejsko-wiejskich w Polsce, a następnie wypracowaniu, konsultowaniu i rekomendowaniu rozwiązań prawnych, finansowych, technologicznych, organizacyjnych i innych.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dzieleniem się praktycznymi doświadczeniami w zakładaniu i prowadzeniu spółdzielni energetycznej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propagowaniem spółdzielczości energetycznej jako elementu rozwoju wsi i rolnictwa, publikując opinie na tematy istotne dla rozwoju spółdzielni energetycznych w Polsce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rekomendowaniem ekspertów, specjalistów, prawników oraz innych podmiotów oferujących wsparcie płatne i nieodpłatne inicjatorom i organizatorom spółdzielni energetycznych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przygotowaniem projektów na rzecz rozwoju spółdzielni energetycznych w Polsce z partnerami w kraju i zagranicą, które następnie będą realizowane przez członków Forum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4000" dirty="0"/>
          </a:p>
          <a:p>
            <a:endParaRPr lang="pl-PL" sz="4000" dirty="0"/>
          </a:p>
          <a:p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01739047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7426667-F478-3404-FF8A-06B604DE6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72" y="937109"/>
            <a:ext cx="9649072" cy="5963171"/>
          </a:xfrm>
        </p:spPr>
        <p:txBody>
          <a:bodyPr/>
          <a:lstStyle/>
          <a:p>
            <a:pPr algn="just"/>
            <a:r>
              <a:rPr lang="pl-PL" sz="2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SPOSÓB FUNKCJONOWANIA FORUM</a:t>
            </a:r>
          </a:p>
          <a:p>
            <a:pPr algn="just"/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Docelowo OFSE ma zapewnić głos inicjatorom i organizatorom spółdzielni energetycznych w kształtowaniu prawa, programów wsparcia oraz innych uwarunkowań, mających na celu wspieranie rozwoju spółdzielczości energetycznej w Polsce.</a:t>
            </a:r>
          </a:p>
          <a:p>
            <a:pPr algn="just"/>
            <a:endParaRPr lang="pl-PL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pl-PL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Ministerstwo Rolnictwa i Rozwoju Wsi</a:t>
            </a: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patronuje Forum i uczestniczy w jego pracach, aby w ten sposób przyczynić się do realizacji polityki i programów Ministerstwa na rzecz rozwoju wsi i rolnictwa.</a:t>
            </a:r>
          </a:p>
          <a:p>
            <a:pPr algn="l"/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Forum współpracuje z </a:t>
            </a:r>
            <a:r>
              <a:rPr lang="pl-PL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Krajowym Ośrodkiem Wspierania Rolnictwa (KOWR)</a:t>
            </a: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który prowadzi rejestr spółdzielni energetycznych i pełni nadzór nad spółdzielniami energetycznymi.</a:t>
            </a:r>
          </a:p>
          <a:p>
            <a:pPr algn="l"/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Forum wykorzystuje </a:t>
            </a:r>
            <a:r>
              <a:rPr lang="pl-PL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dorobek projektu pt. Rozwój obszarów wiejskich poprzez odnawialne źródła energii - RENALDO”, </a:t>
            </a: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który był realizowany w latach 2021-23, </a:t>
            </a:r>
            <a:r>
              <a:rPr lang="pl-PL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Kampanii Lokalna Energia, </a:t>
            </a: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działań prowadzonych na rzecz rozwoju spółdzielczości energetycznych w </a:t>
            </a:r>
            <a:r>
              <a:rPr lang="pl-PL" sz="1800" dirty="0">
                <a:latin typeface="Verdana" panose="020B0604030504040204" pitchFamily="34" charset="0"/>
                <a:ea typeface="Times New Roman" panose="02020603050405020304" pitchFamily="18" charset="0"/>
              </a:rPr>
              <a:t>Polsce. który był realizowany w latach 2022-3 (</a:t>
            </a:r>
            <a:r>
              <a:rPr lang="pl-PL" sz="1800" u="sng" dirty="0">
                <a:solidFill>
                  <a:srgbClr val="0563C1"/>
                </a:solidFill>
                <a:latin typeface="Verdana" panose="020B0604030504040204" pitchFamily="34" charset="0"/>
                <a:ea typeface="Times New Roman" panose="02020603050405020304" pitchFamily="18" charset="0"/>
                <a:hlinkClick r:id="rId2"/>
              </a:rPr>
              <a:t>lokalnaenergia.pl</a:t>
            </a:r>
            <a:r>
              <a:rPr lang="pl-PL" sz="1800" dirty="0">
                <a:latin typeface="Verdana" panose="020B0604030504040204" pitchFamily="34" charset="0"/>
                <a:ea typeface="Times New Roman" panose="02020603050405020304" pitchFamily="18" charset="0"/>
              </a:rPr>
              <a:t>) oraz innych projektów.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97744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0C561BE-2405-C78B-6A09-4BBF21141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188" y="901105"/>
            <a:ext cx="9701336" cy="5993949"/>
          </a:xfrm>
        </p:spPr>
        <p:txBody>
          <a:bodyPr/>
          <a:lstStyle/>
          <a:p>
            <a:pPr algn="just"/>
            <a:r>
              <a:rPr lang="pl-PL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CZŁONKOWIE FORUM</a:t>
            </a:r>
          </a:p>
          <a:p>
            <a:pPr algn="just"/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pl-PL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Członkowie Forum to osoby fizyczne i organizacje, które są zaangażowane w sposób ciągły we współpracę z inicjatorami i organizatorami spółdzielni energetycznych.</a:t>
            </a:r>
          </a:p>
          <a:p>
            <a:pPr algn="l"/>
            <a:endParaRPr lang="pl-PL" sz="1800" b="1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algn="l"/>
            <a:r>
              <a:rPr lang="pl-PL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Członkowie przystępują na podstawie deklaracji potwierdzającej swój status i rolę w rozwoju spółdzielczości energetycznej w Polsce. </a:t>
            </a:r>
          </a:p>
          <a:p>
            <a:pPr algn="l"/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pl-PL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Członkami zwyczajnymi Forum</a:t>
            </a: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są spółdzielnie energetyczne zarejestrowane w krajowym rejestrze prowadzonym przez KOWR, oraz spółdzielnie energetyczne w przygotowaniu (tj. już zarejestrowanych w KRS lub jeszcze na etapie organizowania). Forum jest otwarte na wszystkie spółdzielnie energetyczne w Polsce.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pl-PL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Członkami wspierającymi Forum</a:t>
            </a: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to promotorzy spółdzielczości energetycznej jako elementu rozwoju wsi i rolnictwa i lokalnych inicjatyw na rzecz zrównoważonej transformacji obszarów wiejskich. Do promotorów zalicza się osoby fizyczne, firmy, stowarzyszenia, fundacje, samorządy i inne instytucje publiczne oraz inne podmioty, które aktywnie współpracują w sposób ciągły z inicjatorami i organizatorami spółdzielni energetycznych.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661109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C8EDD38-940E-73EF-6C5D-077543045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900" y="657225"/>
            <a:ext cx="9982200" cy="5932393"/>
          </a:xfrm>
        </p:spPr>
        <p:txBody>
          <a:bodyPr/>
          <a:lstStyle/>
          <a:p>
            <a:pPr algn="just"/>
            <a:r>
              <a:rPr lang="pl-PL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SEKRETARIAT FORUM</a:t>
            </a:r>
          </a:p>
          <a:p>
            <a:pPr algn="just"/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Docelowa forma prawna, organizacyjna oraz finansowa Forum będzie ustalona przez jego członków.</a:t>
            </a:r>
          </a:p>
          <a:p>
            <a:pPr algn="just"/>
            <a:endParaRPr lang="pl-PL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Kujawsko-Pomorski Ośrodek Doradztwa Rolniczego w Minikowie (KPODR) na polecenie Ministra Rolnictwa i Rozwoju Wsi pełni rolę sekretariatu FORUM na etapie jego organizacji, zapewniając: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Funkcje informacyjno-komunikacyjne Forum (strony www, serwis pytań i odpowiedzi </a:t>
            </a:r>
            <a:r>
              <a:rPr lang="pl-PL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etc</a:t>
            </a: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)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Organizację i moderację cyklicznych spotkań Forum w porozumieniu z Ministerstwem Rolnictwa i Rozwoju Wsi.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Funkcje administracyjne, w tym rejestr członków zwyczajnych i wspierających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Propozycje programowe, zachęcając i umożliwiając członków do zgłaszania ważnych tematów i przygotowywania projektów rozwojowo-badawczych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Przygotowanie propozycji organizacji i sposobu prowadzenia Forum, w tym również formuły jego finansowania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180852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6BDCD33-26CC-BB1F-BFBE-F45BA73ED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4212" y="1191330"/>
            <a:ext cx="9838184" cy="1231106"/>
          </a:xfrm>
        </p:spPr>
        <p:txBody>
          <a:bodyPr/>
          <a:lstStyle/>
          <a:p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Rejestracja platforma </a:t>
            </a:r>
            <a:r>
              <a:rPr lang="pl-PL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ClickMeeting</a:t>
            </a:r>
            <a:endParaRPr lang="pl-P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4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EECF7EA-6F07-F155-8625-0CA157707AF8}"/>
              </a:ext>
            </a:extLst>
          </p:cNvPr>
          <p:cNvSpPr txBox="1"/>
          <p:nvPr/>
        </p:nvSpPr>
        <p:spPr>
          <a:xfrm>
            <a:off x="1674292" y="2107772"/>
            <a:ext cx="5372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https://kpodr.clickmeeting.com/ogolnopolskie-forum-spoldzielni-energetycznych-ofse-i/register</a:t>
            </a:r>
            <a:endParaRPr lang="pl-P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4D82A13-AFA3-7515-4736-16DF244C8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5771"/>
            <a:ext cx="10693400" cy="601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6146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EBFD74-0098-B965-7DCE-7CE162C20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83133"/>
            <a:ext cx="10693400" cy="601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5776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OZE_Grzegorz Wałowski.pptx" id="{609DF666-11B3-408D-9986-138FC33B5509}" vid="{3C4E2B8A-0AA9-48FC-92EE-F086CC1662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Forum SE 9.1.24</Template>
  <TotalTime>391</TotalTime>
  <Words>847</Words>
  <Application>Microsoft Office PowerPoint</Application>
  <PresentationFormat>Niestandardowy</PresentationFormat>
  <Paragraphs>121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Calibri</vt:lpstr>
      <vt:lpstr>Times New Roman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Jarosław Domiński</dc:creator>
  <cp:lastModifiedBy>Justyna Lesiewicz</cp:lastModifiedBy>
  <cp:revision>29</cp:revision>
  <cp:lastPrinted>2024-01-10T13:08:10Z</cp:lastPrinted>
  <dcterms:created xsi:type="dcterms:W3CDTF">2024-01-09T09:21:22Z</dcterms:created>
  <dcterms:modified xsi:type="dcterms:W3CDTF">2024-01-24T12:39:46Z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2023-03-01T00:00:00Z</vt:filetime>
  </property>
  <property fmtid="{D5CDD505-2E9C-101B-9397-08002B2CF9AE}" pid="3" name="LastSaved">
    <vt:filetime>2023-03-20T00:00:00Z</vt:filetime>
  </property>
  <property fmtid="{D5CDD505-2E9C-101B-9397-08002B2CF9AE}" pid="4" name="Producer">
    <vt:lpwstr>Microsoft: Print To PDF</vt:lpwstr>
  </property>
</Properties>
</file>